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0"/>
  </p:notesMasterIdLst>
  <p:sldIdLst>
    <p:sldId id="330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59" autoAdjust="0"/>
  </p:normalViewPr>
  <p:slideViewPr>
    <p:cSldViewPr>
      <p:cViewPr varScale="1">
        <p:scale>
          <a:sx n="143" d="100"/>
          <a:sy n="143" d="100"/>
        </p:scale>
        <p:origin x="69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E9F94-521E-4DF7-B1C9-6E82B1F3012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B3313-8081-4D28-A221-FF767E733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9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85D23B4-296C-4273-B6DF-9D7BC814DB22}" type="slidenum">
              <a:rPr lang="en-US" altLang="zh-CN"/>
              <a:t>2</a:t>
            </a:fld>
            <a:endParaRPr lang="en-US" altLang="zh-CN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0" y="2400300"/>
            <a:ext cx="0" cy="0"/>
          </a:xfrm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42863" cy="182563"/>
          </a:xfrm>
          <a:noFill/>
        </p:spPr>
        <p:txBody>
          <a:bodyPr anchor="t"/>
          <a:lstStyle/>
          <a:p>
            <a:pPr eaLnBrk="1" hangingPunct="1"/>
            <a:r>
              <a:rPr lang="en-US" altLang="zh-CN"/>
              <a:t>\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r>
              <a:rPr lang="zh-CN" altLang="zh-CN"/>
              <a:t>教师讲授海拔与相对高度的概念,学生判断甲乙两地海拔及他们之间的相对高度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48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26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41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907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1260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90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203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171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 userDrawn="1"/>
        </p:nvGrpSpPr>
        <p:grpSpPr bwMode="auto">
          <a:xfrm>
            <a:off x="304800" y="228600"/>
            <a:ext cx="5486400" cy="342900"/>
            <a:chOff x="0" y="0"/>
            <a:chExt cx="8640" cy="896"/>
          </a:xfrm>
        </p:grpSpPr>
        <p:sp>
          <p:nvSpPr>
            <p:cNvPr id="3" name="任意多边形 9"/>
            <p:cNvSpPr/>
            <p:nvPr/>
          </p:nvSpPr>
          <p:spPr bwMode="auto">
            <a:xfrm>
              <a:off x="1440" y="3"/>
              <a:ext cx="7200" cy="893"/>
            </a:xfrm>
            <a:custGeom>
              <a:avLst/>
              <a:gdLst>
                <a:gd name="T0" fmla="*/ 0 w 2856"/>
                <a:gd name="T1" fmla="*/ 189259770 h 358"/>
                <a:gd name="T2" fmla="*/ 0 w 2856"/>
                <a:gd name="T3" fmla="*/ 2147483646 h 358"/>
                <a:gd name="T4" fmla="*/ 2147483646 w 2856"/>
                <a:gd name="T5" fmla="*/ 2147483646 h 358"/>
                <a:gd name="T6" fmla="*/ 2147483646 w 2856"/>
                <a:gd name="T7" fmla="*/ 2147483646 h 358"/>
                <a:gd name="T8" fmla="*/ 2147483646 w 2856"/>
                <a:gd name="T9" fmla="*/ 0 h 358"/>
                <a:gd name="T10" fmla="*/ 0 w 2856"/>
                <a:gd name="T11" fmla="*/ 189259770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56"/>
                <a:gd name="T19" fmla="*/ 0 h 358"/>
                <a:gd name="T20" fmla="*/ 2856 w 2856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66CCFF"/>
                </a:gs>
                <a:gs pos="50000">
                  <a:srgbClr val="CCFFFF"/>
                </a:gs>
                <a:gs pos="100000">
                  <a:srgbClr val="66CCFF"/>
                </a:gs>
              </a:gsLst>
              <a:lin ang="5400000" scaled="1"/>
            </a:gradFill>
            <a:ln w="28575">
              <a:solidFill>
                <a:srgbClr val="DDDDDD"/>
              </a:solidFill>
              <a:miter lim="800000"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 陆地地形</a:t>
              </a:r>
              <a:endParaRPr lang="zh-CN" altLang="en-US" dirty="0"/>
            </a:p>
          </p:txBody>
        </p:sp>
        <p:sp>
          <p:nvSpPr>
            <p:cNvPr id="4" name="任意多边形 10"/>
            <p:cNvSpPr/>
            <p:nvPr/>
          </p:nvSpPr>
          <p:spPr bwMode="auto">
            <a:xfrm>
              <a:off x="0" y="0"/>
              <a:ext cx="1320" cy="896"/>
            </a:xfrm>
            <a:custGeom>
              <a:avLst/>
              <a:gdLst>
                <a:gd name="T0" fmla="*/ 2147483646 w 372"/>
                <a:gd name="T1" fmla="*/ 37862113 h 358"/>
                <a:gd name="T2" fmla="*/ 2147483646 w 372"/>
                <a:gd name="T3" fmla="*/ 2147483646 h 358"/>
                <a:gd name="T4" fmla="*/ 2147483646 w 372"/>
                <a:gd name="T5" fmla="*/ 2147483646 h 358"/>
                <a:gd name="T6" fmla="*/ 0 w 372"/>
                <a:gd name="T7" fmla="*/ 2147483646 h 358"/>
                <a:gd name="T8" fmla="*/ 2147483646 w 372"/>
                <a:gd name="T9" fmla="*/ 37862113 h 358"/>
                <a:gd name="T10" fmla="*/ 2147483646 w 372"/>
                <a:gd name="T11" fmla="*/ 37862113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2"/>
                <a:gd name="T19" fmla="*/ 0 h 358"/>
                <a:gd name="T20" fmla="*/ 372 w 372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adFill rotWithShape="1">
              <a:gsLst>
                <a:gs pos="0">
                  <a:srgbClr val="66CCFF"/>
                </a:gs>
                <a:gs pos="50000">
                  <a:srgbClr val="CCFFFF"/>
                </a:gs>
                <a:gs pos="100000">
                  <a:srgbClr val="66CCFF"/>
                </a:gs>
              </a:gsLst>
              <a:lin ang="5400000" scaled="1"/>
            </a:gradFill>
            <a:ln w="28575">
              <a:solidFill>
                <a:srgbClr val="DDDDDD"/>
              </a:solidFill>
              <a:miter lim="800000"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 新知1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75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16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11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31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1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26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6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28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30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7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高原景色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515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1187625" y="1761661"/>
            <a:ext cx="69818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000" b="1" dirty="0">
                <a:solidFill>
                  <a:schemeClr val="bg1"/>
                </a:solidFill>
                <a:ea typeface="华文隶书" pitchFamily="2" charset="-122"/>
              </a:rPr>
              <a:t>    《世界的地形》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000" b="1" dirty="0">
                <a:solidFill>
                  <a:schemeClr val="bg1"/>
                </a:solidFill>
                <a:ea typeface="华文隶书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zh-CN" sz="4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绘图比赛</a:t>
            </a:r>
          </a:p>
        </p:txBody>
      </p:sp>
      <p:sp>
        <p:nvSpPr>
          <p:cNvPr id="12291" name="Freeform 5"/>
          <p:cNvSpPr/>
          <p:nvPr/>
        </p:nvSpPr>
        <p:spPr bwMode="auto">
          <a:xfrm>
            <a:off x="3059114" y="1006079"/>
            <a:ext cx="2879725" cy="1529953"/>
          </a:xfrm>
          <a:custGeom>
            <a:avLst/>
            <a:gdLst>
              <a:gd name="T0" fmla="*/ 0 w 2721"/>
              <a:gd name="T1" fmla="*/ 2147483647 h 1285"/>
              <a:gd name="T2" fmla="*/ 202732217 w 2721"/>
              <a:gd name="T3" fmla="*/ 1980842327 h 1285"/>
              <a:gd name="T4" fmla="*/ 406585208 w 2721"/>
              <a:gd name="T5" fmla="*/ 952618829 h 1285"/>
              <a:gd name="T6" fmla="*/ 558914300 w 2721"/>
              <a:gd name="T7" fmla="*/ 380542707 h 1285"/>
              <a:gd name="T8" fmla="*/ 863573542 w 2721"/>
              <a:gd name="T9" fmla="*/ 37801541 h 1285"/>
              <a:gd name="T10" fmla="*/ 1117829658 w 2721"/>
              <a:gd name="T11" fmla="*/ 153728700 h 1285"/>
              <a:gd name="T12" fmla="*/ 1422487842 w 2721"/>
              <a:gd name="T13" fmla="*/ 153728700 h 1285"/>
              <a:gd name="T14" fmla="*/ 1727147083 w 2721"/>
              <a:gd name="T15" fmla="*/ 37801541 h 1285"/>
              <a:gd name="T16" fmla="*/ 1981403200 w 2721"/>
              <a:gd name="T17" fmla="*/ 37801541 h 1285"/>
              <a:gd name="T18" fmla="*/ 2147483647 w 2721"/>
              <a:gd name="T19" fmla="*/ 153728700 h 1285"/>
              <a:gd name="T20" fmla="*/ 2147483647 w 2721"/>
              <a:gd name="T21" fmla="*/ 496469866 h 1285"/>
              <a:gd name="T22" fmla="*/ 2147483647 w 2721"/>
              <a:gd name="T23" fmla="*/ 2147483647 h 1285"/>
              <a:gd name="T24" fmla="*/ 2147483647 w 2721"/>
              <a:gd name="T25" fmla="*/ 2147483647 h 1285"/>
              <a:gd name="T26" fmla="*/ 2147483647 w 2721"/>
              <a:gd name="T27" fmla="*/ 2147483647 h 128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721"/>
              <a:gd name="T43" fmla="*/ 0 h 1285"/>
              <a:gd name="T44" fmla="*/ 2721 w 2721"/>
              <a:gd name="T45" fmla="*/ 1285 h 128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721" h="1285">
                <a:moveTo>
                  <a:pt x="0" y="1285"/>
                </a:moveTo>
                <a:cubicBezTo>
                  <a:pt x="60" y="1111"/>
                  <a:pt x="121" y="937"/>
                  <a:pt x="181" y="786"/>
                </a:cubicBezTo>
                <a:cubicBezTo>
                  <a:pt x="241" y="635"/>
                  <a:pt x="310" y="484"/>
                  <a:pt x="363" y="378"/>
                </a:cubicBezTo>
                <a:cubicBezTo>
                  <a:pt x="416" y="272"/>
                  <a:pt x="431" y="212"/>
                  <a:pt x="499" y="151"/>
                </a:cubicBezTo>
                <a:cubicBezTo>
                  <a:pt x="567" y="90"/>
                  <a:pt x="688" y="30"/>
                  <a:pt x="771" y="15"/>
                </a:cubicBezTo>
                <a:cubicBezTo>
                  <a:pt x="854" y="0"/>
                  <a:pt x="915" y="53"/>
                  <a:pt x="998" y="61"/>
                </a:cubicBezTo>
                <a:cubicBezTo>
                  <a:pt x="1081" y="69"/>
                  <a:pt x="1179" y="69"/>
                  <a:pt x="1270" y="61"/>
                </a:cubicBezTo>
                <a:cubicBezTo>
                  <a:pt x="1361" y="53"/>
                  <a:pt x="1459" y="23"/>
                  <a:pt x="1542" y="15"/>
                </a:cubicBezTo>
                <a:cubicBezTo>
                  <a:pt x="1625" y="7"/>
                  <a:pt x="1693" y="7"/>
                  <a:pt x="1769" y="15"/>
                </a:cubicBezTo>
                <a:cubicBezTo>
                  <a:pt x="1845" y="23"/>
                  <a:pt x="1936" y="31"/>
                  <a:pt x="1996" y="61"/>
                </a:cubicBezTo>
                <a:cubicBezTo>
                  <a:pt x="2056" y="91"/>
                  <a:pt x="2064" y="61"/>
                  <a:pt x="2132" y="197"/>
                </a:cubicBezTo>
                <a:cubicBezTo>
                  <a:pt x="2200" y="333"/>
                  <a:pt x="2343" y="733"/>
                  <a:pt x="2404" y="877"/>
                </a:cubicBezTo>
                <a:cubicBezTo>
                  <a:pt x="2465" y="1021"/>
                  <a:pt x="2442" y="997"/>
                  <a:pt x="2495" y="1058"/>
                </a:cubicBezTo>
                <a:cubicBezTo>
                  <a:pt x="2548" y="1119"/>
                  <a:pt x="2634" y="1179"/>
                  <a:pt x="2721" y="1240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2" name="Freeform 6"/>
          <p:cNvSpPr/>
          <p:nvPr/>
        </p:nvSpPr>
        <p:spPr bwMode="auto">
          <a:xfrm>
            <a:off x="323850" y="2680097"/>
            <a:ext cx="4103688" cy="2286000"/>
          </a:xfrm>
          <a:custGeom>
            <a:avLst/>
            <a:gdLst>
              <a:gd name="T0" fmla="*/ 0 w 2313"/>
              <a:gd name="T1" fmla="*/ 2147483647 h 2094"/>
              <a:gd name="T2" fmla="*/ 569738442 w 2313"/>
              <a:gd name="T3" fmla="*/ 2147483647 h 2094"/>
              <a:gd name="T4" fmla="*/ 1425920693 w 2313"/>
              <a:gd name="T5" fmla="*/ 2147483647 h 2094"/>
              <a:gd name="T6" fmla="*/ 2140455629 w 2313"/>
              <a:gd name="T7" fmla="*/ 559345845 h 2094"/>
              <a:gd name="T8" fmla="*/ 2147483647 w 2313"/>
              <a:gd name="T9" fmla="*/ 1328446201 h 2094"/>
              <a:gd name="T10" fmla="*/ 2147483647 w 2313"/>
              <a:gd name="T11" fmla="*/ 2147483647 h 2094"/>
              <a:gd name="T12" fmla="*/ 2147483647 w 2313"/>
              <a:gd name="T13" fmla="*/ 2147483647 h 2094"/>
              <a:gd name="T14" fmla="*/ 2147483647 w 2313"/>
              <a:gd name="T15" fmla="*/ 2002204126 h 2094"/>
              <a:gd name="T16" fmla="*/ 2147483647 w 2313"/>
              <a:gd name="T17" fmla="*/ 1040298120 h 2094"/>
              <a:gd name="T18" fmla="*/ 2147483647 w 2313"/>
              <a:gd name="T19" fmla="*/ 1616594281 h 2094"/>
              <a:gd name="T20" fmla="*/ 2147483647 w 2313"/>
              <a:gd name="T21" fmla="*/ 2147483647 h 2094"/>
              <a:gd name="T22" fmla="*/ 2147483647 w 2313"/>
              <a:gd name="T23" fmla="*/ 2147483647 h 2094"/>
              <a:gd name="T24" fmla="*/ 2147483647 w 2313"/>
              <a:gd name="T25" fmla="*/ 464003415 h 2094"/>
              <a:gd name="T26" fmla="*/ 2147483647 w 2313"/>
              <a:gd name="T27" fmla="*/ 559345845 h 2094"/>
              <a:gd name="T28" fmla="*/ 2147483647 w 2313"/>
              <a:gd name="T29" fmla="*/ 2147483647 h 2094"/>
              <a:gd name="T30" fmla="*/ 2147483647 w 2313"/>
              <a:gd name="T31" fmla="*/ 2147483647 h 2094"/>
              <a:gd name="T32" fmla="*/ 2147483647 w 2313"/>
              <a:gd name="T33" fmla="*/ 2147483647 h 2094"/>
              <a:gd name="T34" fmla="*/ 2147483647 w 2313"/>
              <a:gd name="T35" fmla="*/ 2147483647 h 209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313"/>
              <a:gd name="T55" fmla="*/ 0 h 2094"/>
              <a:gd name="T56" fmla="*/ 2313 w 2313"/>
              <a:gd name="T57" fmla="*/ 2094 h 209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313" h="2094">
                <a:moveTo>
                  <a:pt x="0" y="1988"/>
                </a:moveTo>
                <a:cubicBezTo>
                  <a:pt x="53" y="2041"/>
                  <a:pt x="106" y="2094"/>
                  <a:pt x="181" y="1943"/>
                </a:cubicBezTo>
                <a:cubicBezTo>
                  <a:pt x="256" y="1792"/>
                  <a:pt x="370" y="1361"/>
                  <a:pt x="453" y="1081"/>
                </a:cubicBezTo>
                <a:cubicBezTo>
                  <a:pt x="536" y="801"/>
                  <a:pt x="627" y="339"/>
                  <a:pt x="680" y="264"/>
                </a:cubicBezTo>
                <a:cubicBezTo>
                  <a:pt x="733" y="189"/>
                  <a:pt x="733" y="400"/>
                  <a:pt x="771" y="627"/>
                </a:cubicBezTo>
                <a:cubicBezTo>
                  <a:pt x="809" y="854"/>
                  <a:pt x="869" y="1444"/>
                  <a:pt x="907" y="1625"/>
                </a:cubicBezTo>
                <a:cubicBezTo>
                  <a:pt x="945" y="1806"/>
                  <a:pt x="968" y="1829"/>
                  <a:pt x="998" y="1716"/>
                </a:cubicBezTo>
                <a:cubicBezTo>
                  <a:pt x="1028" y="1603"/>
                  <a:pt x="1058" y="1149"/>
                  <a:pt x="1088" y="945"/>
                </a:cubicBezTo>
                <a:cubicBezTo>
                  <a:pt x="1118" y="741"/>
                  <a:pt x="1156" y="521"/>
                  <a:pt x="1179" y="491"/>
                </a:cubicBezTo>
                <a:cubicBezTo>
                  <a:pt x="1202" y="461"/>
                  <a:pt x="1202" y="574"/>
                  <a:pt x="1225" y="763"/>
                </a:cubicBezTo>
                <a:cubicBezTo>
                  <a:pt x="1248" y="952"/>
                  <a:pt x="1270" y="1489"/>
                  <a:pt x="1315" y="1625"/>
                </a:cubicBezTo>
                <a:cubicBezTo>
                  <a:pt x="1360" y="1761"/>
                  <a:pt x="1444" y="1814"/>
                  <a:pt x="1497" y="1580"/>
                </a:cubicBezTo>
                <a:cubicBezTo>
                  <a:pt x="1550" y="1346"/>
                  <a:pt x="1588" y="438"/>
                  <a:pt x="1633" y="219"/>
                </a:cubicBezTo>
                <a:cubicBezTo>
                  <a:pt x="1678" y="0"/>
                  <a:pt x="1724" y="128"/>
                  <a:pt x="1769" y="264"/>
                </a:cubicBezTo>
                <a:cubicBezTo>
                  <a:pt x="1814" y="400"/>
                  <a:pt x="1867" y="817"/>
                  <a:pt x="1905" y="1036"/>
                </a:cubicBezTo>
                <a:cubicBezTo>
                  <a:pt x="1943" y="1255"/>
                  <a:pt x="1958" y="1437"/>
                  <a:pt x="1996" y="1580"/>
                </a:cubicBezTo>
                <a:cubicBezTo>
                  <a:pt x="2034" y="1723"/>
                  <a:pt x="2079" y="1829"/>
                  <a:pt x="2132" y="1897"/>
                </a:cubicBezTo>
                <a:cubicBezTo>
                  <a:pt x="2185" y="1965"/>
                  <a:pt x="2283" y="1973"/>
                  <a:pt x="2313" y="1988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" name="Freeform 8"/>
          <p:cNvSpPr/>
          <p:nvPr/>
        </p:nvSpPr>
        <p:spPr bwMode="auto">
          <a:xfrm>
            <a:off x="5508625" y="4119562"/>
            <a:ext cx="2736850" cy="720329"/>
          </a:xfrm>
          <a:custGeom>
            <a:avLst/>
            <a:gdLst>
              <a:gd name="T0" fmla="*/ 0 w 1724"/>
              <a:gd name="T1" fmla="*/ 1325346483 h 696"/>
              <a:gd name="T2" fmla="*/ 342741250 w 1724"/>
              <a:gd name="T3" fmla="*/ 719799983 h 696"/>
              <a:gd name="T4" fmla="*/ 572076263 w 1724"/>
              <a:gd name="T5" fmla="*/ 460823948 h 696"/>
              <a:gd name="T6" fmla="*/ 798890325 w 1724"/>
              <a:gd name="T7" fmla="*/ 893085905 h 696"/>
              <a:gd name="T8" fmla="*/ 1144150938 w 1724"/>
              <a:gd name="T9" fmla="*/ 1152060560 h 696"/>
              <a:gd name="T10" fmla="*/ 1370965000 w 1724"/>
              <a:gd name="T11" fmla="*/ 634109870 h 696"/>
              <a:gd name="T12" fmla="*/ 1600300013 w 1724"/>
              <a:gd name="T13" fmla="*/ 201849293 h 696"/>
              <a:gd name="T14" fmla="*/ 1943041263 w 1724"/>
              <a:gd name="T15" fmla="*/ 287539406 h 696"/>
              <a:gd name="T16" fmla="*/ 2147483647 w 1724"/>
              <a:gd name="T17" fmla="*/ 807394413 h 696"/>
              <a:gd name="T18" fmla="*/ 2147483647 w 1724"/>
              <a:gd name="T19" fmla="*/ 1152060560 h 696"/>
              <a:gd name="T20" fmla="*/ 2147483647 w 1724"/>
              <a:gd name="T21" fmla="*/ 807394413 h 696"/>
              <a:gd name="T22" fmla="*/ 2147483647 w 1724"/>
              <a:gd name="T23" fmla="*/ 201849293 h 696"/>
              <a:gd name="T24" fmla="*/ 2147483647 w 1724"/>
              <a:gd name="T25" fmla="*/ 28563371 h 696"/>
              <a:gd name="T26" fmla="*/ 2147483647 w 1724"/>
              <a:gd name="T27" fmla="*/ 375133835 h 696"/>
              <a:gd name="T28" fmla="*/ 2147483647 w 1724"/>
              <a:gd name="T29" fmla="*/ 978776018 h 696"/>
              <a:gd name="T30" fmla="*/ 2147483647 w 1724"/>
              <a:gd name="T31" fmla="*/ 1237752053 h 69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24"/>
              <a:gd name="T49" fmla="*/ 0 h 696"/>
              <a:gd name="T50" fmla="*/ 1724 w 1724"/>
              <a:gd name="T51" fmla="*/ 696 h 69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24" h="696">
                <a:moveTo>
                  <a:pt x="0" y="696"/>
                </a:moveTo>
                <a:cubicBezTo>
                  <a:pt x="49" y="574"/>
                  <a:pt x="98" y="453"/>
                  <a:pt x="136" y="378"/>
                </a:cubicBezTo>
                <a:cubicBezTo>
                  <a:pt x="174" y="303"/>
                  <a:pt x="197" y="227"/>
                  <a:pt x="227" y="242"/>
                </a:cubicBezTo>
                <a:cubicBezTo>
                  <a:pt x="257" y="257"/>
                  <a:pt x="279" y="409"/>
                  <a:pt x="317" y="469"/>
                </a:cubicBezTo>
                <a:cubicBezTo>
                  <a:pt x="355" y="529"/>
                  <a:pt x="416" y="628"/>
                  <a:pt x="454" y="605"/>
                </a:cubicBezTo>
                <a:cubicBezTo>
                  <a:pt x="492" y="582"/>
                  <a:pt x="514" y="416"/>
                  <a:pt x="544" y="333"/>
                </a:cubicBezTo>
                <a:cubicBezTo>
                  <a:pt x="574" y="250"/>
                  <a:pt x="597" y="136"/>
                  <a:pt x="635" y="106"/>
                </a:cubicBezTo>
                <a:cubicBezTo>
                  <a:pt x="673" y="76"/>
                  <a:pt x="733" y="98"/>
                  <a:pt x="771" y="151"/>
                </a:cubicBezTo>
                <a:cubicBezTo>
                  <a:pt x="809" y="204"/>
                  <a:pt x="832" y="348"/>
                  <a:pt x="862" y="424"/>
                </a:cubicBezTo>
                <a:cubicBezTo>
                  <a:pt x="892" y="500"/>
                  <a:pt x="914" y="605"/>
                  <a:pt x="952" y="605"/>
                </a:cubicBezTo>
                <a:cubicBezTo>
                  <a:pt x="990" y="605"/>
                  <a:pt x="1051" y="507"/>
                  <a:pt x="1089" y="424"/>
                </a:cubicBezTo>
                <a:cubicBezTo>
                  <a:pt x="1127" y="341"/>
                  <a:pt x="1141" y="174"/>
                  <a:pt x="1179" y="106"/>
                </a:cubicBezTo>
                <a:cubicBezTo>
                  <a:pt x="1217" y="38"/>
                  <a:pt x="1270" y="0"/>
                  <a:pt x="1315" y="15"/>
                </a:cubicBezTo>
                <a:cubicBezTo>
                  <a:pt x="1360" y="30"/>
                  <a:pt x="1413" y="114"/>
                  <a:pt x="1451" y="197"/>
                </a:cubicBezTo>
                <a:cubicBezTo>
                  <a:pt x="1489" y="280"/>
                  <a:pt x="1496" y="438"/>
                  <a:pt x="1542" y="514"/>
                </a:cubicBezTo>
                <a:cubicBezTo>
                  <a:pt x="1588" y="590"/>
                  <a:pt x="1656" y="620"/>
                  <a:pt x="1724" y="650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4" name="Freeform 9"/>
          <p:cNvSpPr/>
          <p:nvPr/>
        </p:nvSpPr>
        <p:spPr bwMode="auto">
          <a:xfrm>
            <a:off x="6084889" y="1815704"/>
            <a:ext cx="2663825" cy="702469"/>
          </a:xfrm>
          <a:custGeom>
            <a:avLst/>
            <a:gdLst>
              <a:gd name="T0" fmla="*/ 0 w 2223"/>
              <a:gd name="T1" fmla="*/ 386642845 h 741"/>
              <a:gd name="T2" fmla="*/ 261338848 w 2223"/>
              <a:gd name="T3" fmla="*/ 95861862 h 741"/>
              <a:gd name="T4" fmla="*/ 521242129 w 2223"/>
              <a:gd name="T5" fmla="*/ 749321488 h 741"/>
              <a:gd name="T6" fmla="*/ 716528183 w 2223"/>
              <a:gd name="T7" fmla="*/ 1110401170 h 741"/>
              <a:gd name="T8" fmla="*/ 1107100289 w 2223"/>
              <a:gd name="T9" fmla="*/ 1183895264 h 741"/>
              <a:gd name="T10" fmla="*/ 1433055167 w 2223"/>
              <a:gd name="T11" fmla="*/ 1110401170 h 741"/>
              <a:gd name="T12" fmla="*/ 1694394015 w 2223"/>
              <a:gd name="T13" fmla="*/ 1110401170 h 741"/>
              <a:gd name="T14" fmla="*/ 1889680068 w 2223"/>
              <a:gd name="T15" fmla="*/ 1183895264 h 741"/>
              <a:gd name="T16" fmla="*/ 2147483647 w 2223"/>
              <a:gd name="T17" fmla="*/ 1110401170 h 741"/>
              <a:gd name="T18" fmla="*/ 2147483647 w 2223"/>
              <a:gd name="T19" fmla="*/ 1038504773 h 741"/>
              <a:gd name="T20" fmla="*/ 2147483647 w 2223"/>
              <a:gd name="T21" fmla="*/ 749321488 h 741"/>
              <a:gd name="T22" fmla="*/ 2147483647 w 2223"/>
              <a:gd name="T23" fmla="*/ 169355957 h 741"/>
              <a:gd name="T24" fmla="*/ 2147483647 w 2223"/>
              <a:gd name="T25" fmla="*/ 23965466 h 741"/>
              <a:gd name="T26" fmla="*/ 2147483647 w 2223"/>
              <a:gd name="T27" fmla="*/ 23965466 h 74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223"/>
              <a:gd name="T43" fmla="*/ 0 h 741"/>
              <a:gd name="T44" fmla="*/ 2223 w 2223"/>
              <a:gd name="T45" fmla="*/ 741 h 74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223" h="741">
                <a:moveTo>
                  <a:pt x="0" y="242"/>
                </a:moveTo>
                <a:cubicBezTo>
                  <a:pt x="61" y="132"/>
                  <a:pt x="122" y="22"/>
                  <a:pt x="182" y="60"/>
                </a:cubicBezTo>
                <a:cubicBezTo>
                  <a:pt x="242" y="98"/>
                  <a:pt x="310" y="363"/>
                  <a:pt x="363" y="469"/>
                </a:cubicBezTo>
                <a:cubicBezTo>
                  <a:pt x="416" y="575"/>
                  <a:pt x="431" y="650"/>
                  <a:pt x="499" y="695"/>
                </a:cubicBezTo>
                <a:cubicBezTo>
                  <a:pt x="567" y="740"/>
                  <a:pt x="688" y="741"/>
                  <a:pt x="771" y="741"/>
                </a:cubicBezTo>
                <a:cubicBezTo>
                  <a:pt x="854" y="741"/>
                  <a:pt x="930" y="703"/>
                  <a:pt x="998" y="695"/>
                </a:cubicBezTo>
                <a:cubicBezTo>
                  <a:pt x="1066" y="687"/>
                  <a:pt x="1127" y="687"/>
                  <a:pt x="1180" y="695"/>
                </a:cubicBezTo>
                <a:cubicBezTo>
                  <a:pt x="1233" y="703"/>
                  <a:pt x="1256" y="741"/>
                  <a:pt x="1316" y="741"/>
                </a:cubicBezTo>
                <a:cubicBezTo>
                  <a:pt x="1376" y="741"/>
                  <a:pt x="1490" y="710"/>
                  <a:pt x="1543" y="695"/>
                </a:cubicBezTo>
                <a:cubicBezTo>
                  <a:pt x="1596" y="680"/>
                  <a:pt x="1595" y="688"/>
                  <a:pt x="1633" y="650"/>
                </a:cubicBezTo>
                <a:cubicBezTo>
                  <a:pt x="1671" y="612"/>
                  <a:pt x="1724" y="560"/>
                  <a:pt x="1769" y="469"/>
                </a:cubicBezTo>
                <a:cubicBezTo>
                  <a:pt x="1814" y="378"/>
                  <a:pt x="1845" y="182"/>
                  <a:pt x="1905" y="106"/>
                </a:cubicBezTo>
                <a:cubicBezTo>
                  <a:pt x="1965" y="30"/>
                  <a:pt x="2079" y="30"/>
                  <a:pt x="2132" y="15"/>
                </a:cubicBezTo>
                <a:cubicBezTo>
                  <a:pt x="2185" y="0"/>
                  <a:pt x="2204" y="7"/>
                  <a:pt x="2223" y="15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Freeform 10"/>
          <p:cNvSpPr/>
          <p:nvPr/>
        </p:nvSpPr>
        <p:spPr bwMode="auto">
          <a:xfrm>
            <a:off x="250826" y="2302669"/>
            <a:ext cx="2665413" cy="215504"/>
          </a:xfrm>
          <a:custGeom>
            <a:avLst/>
            <a:gdLst>
              <a:gd name="T0" fmla="*/ 0 w 1679"/>
              <a:gd name="T1" fmla="*/ 456149869 h 181"/>
              <a:gd name="T2" fmla="*/ 345262265 w 1679"/>
              <a:gd name="T3" fmla="*/ 229335412 h 181"/>
              <a:gd name="T4" fmla="*/ 1030744893 w 1679"/>
              <a:gd name="T5" fmla="*/ 113408022 h 181"/>
              <a:gd name="T6" fmla="*/ 1716227522 w 1679"/>
              <a:gd name="T7" fmla="*/ 229335412 h 181"/>
              <a:gd name="T8" fmla="*/ 2147483647 w 1679"/>
              <a:gd name="T9" fmla="*/ 229335412 h 181"/>
              <a:gd name="T10" fmla="*/ 2147483647 w 1679"/>
              <a:gd name="T11" fmla="*/ 113408022 h 181"/>
              <a:gd name="T12" fmla="*/ 2147483647 w 1679"/>
              <a:gd name="T13" fmla="*/ 0 h 181"/>
              <a:gd name="T14" fmla="*/ 2147483647 w 1679"/>
              <a:gd name="T15" fmla="*/ 113408022 h 1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79"/>
              <a:gd name="T25" fmla="*/ 0 h 181"/>
              <a:gd name="T26" fmla="*/ 1679 w 1679"/>
              <a:gd name="T27" fmla="*/ 181 h 1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79" h="181">
                <a:moveTo>
                  <a:pt x="0" y="181"/>
                </a:moveTo>
                <a:cubicBezTo>
                  <a:pt x="34" y="147"/>
                  <a:pt x="69" y="114"/>
                  <a:pt x="137" y="91"/>
                </a:cubicBezTo>
                <a:cubicBezTo>
                  <a:pt x="205" y="68"/>
                  <a:pt x="318" y="45"/>
                  <a:pt x="409" y="45"/>
                </a:cubicBezTo>
                <a:cubicBezTo>
                  <a:pt x="500" y="45"/>
                  <a:pt x="606" y="83"/>
                  <a:pt x="681" y="91"/>
                </a:cubicBezTo>
                <a:cubicBezTo>
                  <a:pt x="756" y="99"/>
                  <a:pt x="779" y="99"/>
                  <a:pt x="862" y="91"/>
                </a:cubicBezTo>
                <a:cubicBezTo>
                  <a:pt x="945" y="83"/>
                  <a:pt x="1089" y="60"/>
                  <a:pt x="1180" y="45"/>
                </a:cubicBezTo>
                <a:cubicBezTo>
                  <a:pt x="1271" y="30"/>
                  <a:pt x="1324" y="0"/>
                  <a:pt x="1407" y="0"/>
                </a:cubicBezTo>
                <a:cubicBezTo>
                  <a:pt x="1490" y="0"/>
                  <a:pt x="1641" y="37"/>
                  <a:pt x="1679" y="4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" name="Text Box 11"/>
          <p:cNvSpPr txBox="1">
            <a:spLocks noChangeArrowheads="1"/>
          </p:cNvSpPr>
          <p:nvPr/>
        </p:nvSpPr>
        <p:spPr bwMode="auto">
          <a:xfrm>
            <a:off x="952500" y="157162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ea typeface="华文新魏" pitchFamily="2" charset="-122"/>
              </a:rPr>
              <a:t>平原</a:t>
            </a:r>
          </a:p>
        </p:txBody>
      </p:sp>
      <p:sp>
        <p:nvSpPr>
          <p:cNvPr id="12297" name="Text Box 12"/>
          <p:cNvSpPr txBox="1">
            <a:spLocks noChangeArrowheads="1"/>
          </p:cNvSpPr>
          <p:nvPr/>
        </p:nvSpPr>
        <p:spPr bwMode="auto">
          <a:xfrm>
            <a:off x="3779838" y="1139429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ea typeface="华文新魏" pitchFamily="2" charset="-122"/>
              </a:rPr>
              <a:t>高原</a:t>
            </a:r>
          </a:p>
        </p:txBody>
      </p:sp>
      <p:sp>
        <p:nvSpPr>
          <p:cNvPr id="12298" name="Text Box 13"/>
          <p:cNvSpPr txBox="1">
            <a:spLocks noChangeArrowheads="1"/>
          </p:cNvSpPr>
          <p:nvPr/>
        </p:nvSpPr>
        <p:spPr bwMode="auto">
          <a:xfrm>
            <a:off x="6713538" y="1463279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ea typeface="华文新魏" pitchFamily="2" charset="-122"/>
              </a:rPr>
              <a:t>盆地</a:t>
            </a:r>
          </a:p>
        </p:txBody>
      </p:sp>
      <p:sp>
        <p:nvSpPr>
          <p:cNvPr id="12299" name="Text Box 14"/>
          <p:cNvSpPr txBox="1">
            <a:spLocks noChangeArrowheads="1"/>
          </p:cNvSpPr>
          <p:nvPr/>
        </p:nvSpPr>
        <p:spPr bwMode="auto">
          <a:xfrm>
            <a:off x="1835150" y="2651523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ea typeface="华文新魏" pitchFamily="2" charset="-122"/>
              </a:rPr>
              <a:t>山地</a:t>
            </a:r>
          </a:p>
        </p:txBody>
      </p:sp>
      <p:sp>
        <p:nvSpPr>
          <p:cNvPr id="12300" name="Text Box 15"/>
          <p:cNvSpPr txBox="1">
            <a:spLocks noChangeArrowheads="1"/>
          </p:cNvSpPr>
          <p:nvPr/>
        </p:nvSpPr>
        <p:spPr bwMode="auto">
          <a:xfrm>
            <a:off x="6084888" y="3461148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ea typeface="华文新魏" pitchFamily="2" charset="-122"/>
              </a:rPr>
              <a:t>丘陵</a:t>
            </a:r>
          </a:p>
        </p:txBody>
      </p:sp>
      <p:sp>
        <p:nvSpPr>
          <p:cNvPr id="13325" name="Line 16"/>
          <p:cNvSpPr>
            <a:spLocks noChangeShapeType="1"/>
          </p:cNvSpPr>
          <p:nvPr/>
        </p:nvSpPr>
        <p:spPr bwMode="auto">
          <a:xfrm>
            <a:off x="179389" y="2680097"/>
            <a:ext cx="878522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2" grpId="0" animBg="1"/>
      <p:bldP spid="12293" grpId="0" animBg="1"/>
      <p:bldP spid="12294" grpId="0" animBg="1"/>
      <p:bldP spid="12295" grpId="0" animBg="1"/>
      <p:bldP spid="12296" grpId="0" autoUpdateAnimBg="0"/>
      <p:bldP spid="12297" grpId="0" autoUpdateAnimBg="0"/>
      <p:bldP spid="12298" grpId="0" autoUpdateAnimBg="0"/>
      <p:bldP spid="12299" grpId="0" autoUpdateAnimBg="0"/>
      <p:bldP spid="1230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世界地形空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57300"/>
            <a:ext cx="6934200" cy="350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4"/>
          <p:cNvSpPr>
            <a:spLocks noChangeArrowheads="1"/>
          </p:cNvSpPr>
          <p:nvPr/>
        </p:nvSpPr>
        <p:spPr bwMode="auto">
          <a:xfrm>
            <a:off x="990600" y="2638425"/>
            <a:ext cx="2482850" cy="314325"/>
          </a:xfrm>
          <a:prstGeom prst="wedgeEllipseCallout">
            <a:avLst>
              <a:gd name="adj1" fmla="val 45981"/>
              <a:gd name="adj2" fmla="val -104718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喜马拉雅山脉</a:t>
            </a: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4530726" y="3477816"/>
            <a:ext cx="2174875" cy="294084"/>
          </a:xfrm>
          <a:prstGeom prst="wedgeEllipseCallout">
            <a:avLst>
              <a:gd name="adj1" fmla="val 69912"/>
              <a:gd name="adj2" fmla="val -169116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安第斯山脉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3643313" y="2146697"/>
            <a:ext cx="2493962" cy="290513"/>
          </a:xfrm>
          <a:prstGeom prst="wedgeEllipseCallout">
            <a:avLst>
              <a:gd name="adj1" fmla="val 71727"/>
              <a:gd name="adj2" fmla="val 68556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科迪勒拉山系</a:t>
            </a:r>
          </a:p>
        </p:txBody>
      </p:sp>
      <p:sp>
        <p:nvSpPr>
          <p:cNvPr id="6" name="Freeform 9"/>
          <p:cNvSpPr/>
          <p:nvPr/>
        </p:nvSpPr>
        <p:spPr bwMode="auto">
          <a:xfrm>
            <a:off x="6781801" y="2918222"/>
            <a:ext cx="442913" cy="951309"/>
          </a:xfrm>
          <a:custGeom>
            <a:avLst/>
            <a:gdLst>
              <a:gd name="T0" fmla="*/ 2147483647 w 390"/>
              <a:gd name="T1" fmla="*/ 0 h 1231"/>
              <a:gd name="T2" fmla="*/ 2147483647 w 390"/>
              <a:gd name="T3" fmla="*/ 2147483647 h 1231"/>
              <a:gd name="T4" fmla="*/ 2147483647 w 390"/>
              <a:gd name="T5" fmla="*/ 2147483647 h 1231"/>
              <a:gd name="T6" fmla="*/ 0 w 390"/>
              <a:gd name="T7" fmla="*/ 2147483647 h 1231"/>
              <a:gd name="T8" fmla="*/ 0 60000 65536"/>
              <a:gd name="T9" fmla="*/ 0 60000 65536"/>
              <a:gd name="T10" fmla="*/ 0 60000 65536"/>
              <a:gd name="T11" fmla="*/ 0 60000 65536"/>
              <a:gd name="T12" fmla="*/ 0 w 390"/>
              <a:gd name="T13" fmla="*/ 0 h 1231"/>
              <a:gd name="T14" fmla="*/ 390 w 390"/>
              <a:gd name="T15" fmla="*/ 1231 h 1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0" h="1231">
                <a:moveTo>
                  <a:pt x="317" y="0"/>
                </a:moveTo>
                <a:cubicBezTo>
                  <a:pt x="302" y="47"/>
                  <a:pt x="221" y="182"/>
                  <a:pt x="227" y="279"/>
                </a:cubicBezTo>
                <a:cubicBezTo>
                  <a:pt x="233" y="376"/>
                  <a:pt x="390" y="426"/>
                  <a:pt x="352" y="585"/>
                </a:cubicBezTo>
                <a:cubicBezTo>
                  <a:pt x="314" y="744"/>
                  <a:pt x="73" y="1097"/>
                  <a:pt x="0" y="1231"/>
                </a:cubicBezTo>
              </a:path>
            </a:pathLst>
          </a:custGeom>
          <a:noFill/>
          <a:ln w="57150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5738813" y="1919288"/>
            <a:ext cx="1490662" cy="2009775"/>
          </a:xfrm>
          <a:custGeom>
            <a:avLst/>
            <a:gdLst>
              <a:gd name="T0" fmla="*/ 0 w 1263"/>
              <a:gd name="T1" fmla="*/ 0 h 2313"/>
              <a:gd name="T2" fmla="*/ 2147483647 w 1263"/>
              <a:gd name="T3" fmla="*/ 2147483647 h 2313"/>
              <a:gd name="T4" fmla="*/ 2147483647 w 1263"/>
              <a:gd name="T5" fmla="*/ 2147483647 h 2313"/>
              <a:gd name="T6" fmla="*/ 2147483647 w 1263"/>
              <a:gd name="T7" fmla="*/ 2147483647 h 2313"/>
              <a:gd name="T8" fmla="*/ 2147483647 w 1263"/>
              <a:gd name="T9" fmla="*/ 2147483647 h 2313"/>
              <a:gd name="T10" fmla="*/ 2147483647 w 1263"/>
              <a:gd name="T11" fmla="*/ 2147483647 h 2313"/>
              <a:gd name="T12" fmla="*/ 2147483647 w 1263"/>
              <a:gd name="T13" fmla="*/ 2147483647 h 2313"/>
              <a:gd name="T14" fmla="*/ 2147483647 w 1263"/>
              <a:gd name="T15" fmla="*/ 2147483647 h 23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63"/>
              <a:gd name="T25" fmla="*/ 0 h 2313"/>
              <a:gd name="T26" fmla="*/ 1263 w 1263"/>
              <a:gd name="T27" fmla="*/ 2313 h 23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63" h="2313">
                <a:moveTo>
                  <a:pt x="0" y="0"/>
                </a:moveTo>
                <a:cubicBezTo>
                  <a:pt x="204" y="136"/>
                  <a:pt x="409" y="272"/>
                  <a:pt x="545" y="408"/>
                </a:cubicBezTo>
                <a:cubicBezTo>
                  <a:pt x="681" y="544"/>
                  <a:pt x="726" y="718"/>
                  <a:pt x="817" y="816"/>
                </a:cubicBezTo>
                <a:cubicBezTo>
                  <a:pt x="908" y="914"/>
                  <a:pt x="1029" y="953"/>
                  <a:pt x="1089" y="998"/>
                </a:cubicBezTo>
                <a:cubicBezTo>
                  <a:pt x="1149" y="1043"/>
                  <a:pt x="1180" y="1028"/>
                  <a:pt x="1180" y="1088"/>
                </a:cubicBezTo>
                <a:cubicBezTo>
                  <a:pt x="1180" y="1148"/>
                  <a:pt x="1081" y="1270"/>
                  <a:pt x="1089" y="1361"/>
                </a:cubicBezTo>
                <a:cubicBezTo>
                  <a:pt x="1097" y="1452"/>
                  <a:pt x="1263" y="1474"/>
                  <a:pt x="1225" y="1633"/>
                </a:cubicBezTo>
                <a:cubicBezTo>
                  <a:pt x="1187" y="1792"/>
                  <a:pt x="1024" y="2052"/>
                  <a:pt x="862" y="2313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0"/>
          <p:cNvSpPr/>
          <p:nvPr/>
        </p:nvSpPr>
        <p:spPr bwMode="auto">
          <a:xfrm>
            <a:off x="3187700" y="2345532"/>
            <a:ext cx="344488" cy="154781"/>
          </a:xfrm>
          <a:custGeom>
            <a:avLst/>
            <a:gdLst>
              <a:gd name="T0" fmla="*/ 2147483647 w 288"/>
              <a:gd name="T1" fmla="*/ 2147483647 h 226"/>
              <a:gd name="T2" fmla="*/ 2147483647 w 288"/>
              <a:gd name="T3" fmla="*/ 2147483647 h 226"/>
              <a:gd name="T4" fmla="*/ 0 w 288"/>
              <a:gd name="T5" fmla="*/ 0 h 226"/>
              <a:gd name="T6" fmla="*/ 0 60000 65536"/>
              <a:gd name="T7" fmla="*/ 0 60000 65536"/>
              <a:gd name="T8" fmla="*/ 0 60000 65536"/>
              <a:gd name="T9" fmla="*/ 0 w 288"/>
              <a:gd name="T10" fmla="*/ 0 h 226"/>
              <a:gd name="T11" fmla="*/ 288 w 288"/>
              <a:gd name="T12" fmla="*/ 226 h 2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26">
                <a:moveTo>
                  <a:pt x="288" y="226"/>
                </a:moveTo>
                <a:cubicBezTo>
                  <a:pt x="256" y="210"/>
                  <a:pt x="144" y="168"/>
                  <a:pt x="96" y="130"/>
                </a:cubicBezTo>
                <a:cubicBezTo>
                  <a:pt x="48" y="92"/>
                  <a:pt x="20" y="27"/>
                  <a:pt x="0" y="0"/>
                </a:cubicBezTo>
              </a:path>
            </a:pathLst>
          </a:custGeom>
          <a:noFill/>
          <a:ln w="57150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>
            <a:off x="1952626" y="1952625"/>
            <a:ext cx="1552575" cy="561975"/>
          </a:xfrm>
          <a:custGeom>
            <a:avLst/>
            <a:gdLst>
              <a:gd name="T0" fmla="*/ 0 w 1436"/>
              <a:gd name="T1" fmla="*/ 2147483647 h 581"/>
              <a:gd name="T2" fmla="*/ 2147483647 w 1436"/>
              <a:gd name="T3" fmla="*/ 2147483647 h 581"/>
              <a:gd name="T4" fmla="*/ 2147483647 w 1436"/>
              <a:gd name="T5" fmla="*/ 2147483647 h 581"/>
              <a:gd name="T6" fmla="*/ 2147483647 w 1436"/>
              <a:gd name="T7" fmla="*/ 2147483647 h 581"/>
              <a:gd name="T8" fmla="*/ 2147483647 w 1436"/>
              <a:gd name="T9" fmla="*/ 2147483647 h 581"/>
              <a:gd name="T10" fmla="*/ 2147483647 w 1436"/>
              <a:gd name="T11" fmla="*/ 2147483647 h 581"/>
              <a:gd name="T12" fmla="*/ 2147483647 w 1436"/>
              <a:gd name="T13" fmla="*/ 2147483647 h 581"/>
              <a:gd name="T14" fmla="*/ 2147483647 w 1436"/>
              <a:gd name="T15" fmla="*/ 2147483647 h 581"/>
              <a:gd name="T16" fmla="*/ 2147483647 w 1436"/>
              <a:gd name="T17" fmla="*/ 2147483647 h 581"/>
              <a:gd name="T18" fmla="*/ 2147483647 w 1436"/>
              <a:gd name="T19" fmla="*/ 2147483647 h 581"/>
              <a:gd name="T20" fmla="*/ 2147483647 w 1436"/>
              <a:gd name="T21" fmla="*/ 2147483647 h 581"/>
              <a:gd name="T22" fmla="*/ 2147483647 w 1436"/>
              <a:gd name="T23" fmla="*/ 2147483647 h 581"/>
              <a:gd name="T24" fmla="*/ 2147483647 w 1436"/>
              <a:gd name="T25" fmla="*/ 2147483647 h 58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36"/>
              <a:gd name="T40" fmla="*/ 0 h 581"/>
              <a:gd name="T41" fmla="*/ 1436 w 1436"/>
              <a:gd name="T42" fmla="*/ 581 h 58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36" h="581">
                <a:moveTo>
                  <a:pt x="0" y="371"/>
                </a:moveTo>
                <a:cubicBezTo>
                  <a:pt x="26" y="355"/>
                  <a:pt x="93" y="331"/>
                  <a:pt x="157" y="275"/>
                </a:cubicBezTo>
                <a:cubicBezTo>
                  <a:pt x="221" y="219"/>
                  <a:pt x="328" y="70"/>
                  <a:pt x="386" y="35"/>
                </a:cubicBezTo>
                <a:cubicBezTo>
                  <a:pt x="444" y="0"/>
                  <a:pt x="478" y="43"/>
                  <a:pt x="503" y="65"/>
                </a:cubicBezTo>
                <a:cubicBezTo>
                  <a:pt x="528" y="87"/>
                  <a:pt x="496" y="132"/>
                  <a:pt x="539" y="164"/>
                </a:cubicBezTo>
                <a:cubicBezTo>
                  <a:pt x="582" y="196"/>
                  <a:pt x="703" y="222"/>
                  <a:pt x="760" y="258"/>
                </a:cubicBezTo>
                <a:cubicBezTo>
                  <a:pt x="817" y="294"/>
                  <a:pt x="840" y="355"/>
                  <a:pt x="881" y="380"/>
                </a:cubicBezTo>
                <a:cubicBezTo>
                  <a:pt x="922" y="405"/>
                  <a:pt x="976" y="411"/>
                  <a:pt x="1007" y="410"/>
                </a:cubicBezTo>
                <a:cubicBezTo>
                  <a:pt x="1038" y="409"/>
                  <a:pt x="1059" y="379"/>
                  <a:pt x="1070" y="371"/>
                </a:cubicBezTo>
                <a:cubicBezTo>
                  <a:pt x="1081" y="363"/>
                  <a:pt x="1061" y="363"/>
                  <a:pt x="1074" y="362"/>
                </a:cubicBezTo>
                <a:cubicBezTo>
                  <a:pt x="1087" y="361"/>
                  <a:pt x="1118" y="341"/>
                  <a:pt x="1148" y="362"/>
                </a:cubicBezTo>
                <a:cubicBezTo>
                  <a:pt x="1178" y="383"/>
                  <a:pt x="1206" y="455"/>
                  <a:pt x="1254" y="491"/>
                </a:cubicBezTo>
                <a:cubicBezTo>
                  <a:pt x="1302" y="527"/>
                  <a:pt x="1375" y="555"/>
                  <a:pt x="1436" y="581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2728914" y="1493044"/>
            <a:ext cx="4814887" cy="280988"/>
          </a:xfrm>
          <a:prstGeom prst="wedgeRectCallout">
            <a:avLst>
              <a:gd name="adj1" fmla="val -51505"/>
              <a:gd name="adj2" fmla="val 186736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横贯亚欧大陆南部和非洲西北部的山脉带</a:t>
            </a:r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auto">
          <a:xfrm>
            <a:off x="838200" y="912019"/>
            <a:ext cx="7848600" cy="41195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48A4DC"/>
            </a:solidFill>
            <a:prstDash val="sysDot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400" dirty="0"/>
              <a:t>     </a:t>
            </a:r>
            <a:r>
              <a:rPr lang="zh-CN" altLang="en-US" sz="2200" b="0" dirty="0">
                <a:latin typeface="+mn-ea"/>
                <a:ea typeface="+mn-ea"/>
              </a:rPr>
              <a:t>在图上指出陆上高峻的山脉主要分布地带。</a:t>
            </a:r>
          </a:p>
        </p:txBody>
      </p:sp>
      <p:pic>
        <p:nvPicPr>
          <p:cNvPr id="14348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85800"/>
            <a:ext cx="811213" cy="56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2249493" y="-118765"/>
            <a:ext cx="505459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5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itchFamily="49" charset="-122"/>
              </a:rPr>
              <a:t>海底地形示意图</a:t>
            </a:r>
            <a:endParaRPr lang="zh-CN" altLang="en-US" sz="60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itchFamily="49" charset="-122"/>
            </a:endParaRPr>
          </a:p>
        </p:txBody>
      </p:sp>
      <p:pic>
        <p:nvPicPr>
          <p:cNvPr id="15363" name="Picture 3" descr="海底地形示意图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1797"/>
            <a:ext cx="9180513" cy="336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2"/>
          <p:cNvSpPr/>
          <p:nvPr/>
        </p:nvSpPr>
        <p:spPr bwMode="auto">
          <a:xfrm>
            <a:off x="2209800" y="1600200"/>
            <a:ext cx="1735138" cy="61913"/>
          </a:xfrm>
          <a:custGeom>
            <a:avLst/>
            <a:gdLst>
              <a:gd name="T0" fmla="*/ 0 w 1093"/>
              <a:gd name="T1" fmla="*/ 131048125 h 52"/>
              <a:gd name="T2" fmla="*/ 1519655450 w 1093"/>
              <a:gd name="T3" fmla="*/ 2520950 h 52"/>
              <a:gd name="T4" fmla="*/ 2147483647 w 1093"/>
              <a:gd name="T5" fmla="*/ 110886875 h 52"/>
              <a:gd name="T6" fmla="*/ 0 60000 65536"/>
              <a:gd name="T7" fmla="*/ 0 60000 65536"/>
              <a:gd name="T8" fmla="*/ 0 60000 65536"/>
              <a:gd name="T9" fmla="*/ 0 w 1093"/>
              <a:gd name="T10" fmla="*/ 0 h 52"/>
              <a:gd name="T11" fmla="*/ 1093 w 1093"/>
              <a:gd name="T12" fmla="*/ 52 h 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3" h="52">
                <a:moveTo>
                  <a:pt x="0" y="52"/>
                </a:moveTo>
                <a:cubicBezTo>
                  <a:pt x="100" y="44"/>
                  <a:pt x="421" y="2"/>
                  <a:pt x="603" y="1"/>
                </a:cubicBezTo>
                <a:cubicBezTo>
                  <a:pt x="785" y="0"/>
                  <a:pt x="991" y="35"/>
                  <a:pt x="1093" y="44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9" name="Freeform 3"/>
          <p:cNvSpPr/>
          <p:nvPr/>
        </p:nvSpPr>
        <p:spPr bwMode="auto">
          <a:xfrm>
            <a:off x="762000" y="1657350"/>
            <a:ext cx="1447800" cy="1428750"/>
          </a:xfrm>
          <a:custGeom>
            <a:avLst/>
            <a:gdLst>
              <a:gd name="T0" fmla="*/ 0 w 912"/>
              <a:gd name="T1" fmla="*/ 2147483647 h 1200"/>
              <a:gd name="T2" fmla="*/ 806450000 w 912"/>
              <a:gd name="T3" fmla="*/ 977820625 h 1200"/>
              <a:gd name="T4" fmla="*/ 2147483647 w 912"/>
              <a:gd name="T5" fmla="*/ 0 h 1200"/>
              <a:gd name="T6" fmla="*/ 0 60000 65536"/>
              <a:gd name="T7" fmla="*/ 0 60000 65536"/>
              <a:gd name="T8" fmla="*/ 0 60000 65536"/>
              <a:gd name="T9" fmla="*/ 0 w 912"/>
              <a:gd name="T10" fmla="*/ 0 h 1200"/>
              <a:gd name="T11" fmla="*/ 912 w 912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1200">
                <a:moveTo>
                  <a:pt x="0" y="1200"/>
                </a:moveTo>
                <a:cubicBezTo>
                  <a:pt x="53" y="1065"/>
                  <a:pt x="168" y="588"/>
                  <a:pt x="320" y="388"/>
                </a:cubicBezTo>
                <a:cubicBezTo>
                  <a:pt x="472" y="188"/>
                  <a:pt x="789" y="81"/>
                  <a:pt x="912" y="0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23850" y="303610"/>
            <a:ext cx="3048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>
                <a:latin typeface="华文彩云" pitchFamily="2" charset="-122"/>
              </a:rPr>
              <a:t>等高线：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403351" y="303610"/>
            <a:ext cx="79930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>
                <a:latin typeface="华文彩云" pitchFamily="2" charset="-122"/>
                <a:sym typeface="Arial" panose="020B0604020202020204" pitchFamily="34" charset="0"/>
              </a:rPr>
              <a:t>海拔相同的点连成封闭的圆滑曲线。</a:t>
            </a:r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auto">
          <a:xfrm>
            <a:off x="2105025" y="154305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0" y="285750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100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1676400" y="125730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100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181600" y="12001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100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3505200" y="10858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100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7010400" y="24574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100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6553200" y="40576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100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3779838" y="4677966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100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1447800" y="457200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100</a:t>
            </a: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1905000" y="36004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200</a:t>
            </a:r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3352800" y="22288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200</a:t>
            </a: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5486400" y="320040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200</a:t>
            </a:r>
          </a:p>
        </p:txBody>
      </p: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4343400" y="38290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华文彩云" pitchFamily="2" charset="-122"/>
                <a:ea typeface="华文彩云" pitchFamily="2" charset="-122"/>
              </a:rPr>
              <a:t>200</a:t>
            </a:r>
          </a:p>
        </p:txBody>
      </p:sp>
      <p:sp>
        <p:nvSpPr>
          <p:cNvPr id="14355" name="Freeform 19"/>
          <p:cNvSpPr/>
          <p:nvPr/>
        </p:nvSpPr>
        <p:spPr bwMode="auto">
          <a:xfrm>
            <a:off x="3962400" y="1657350"/>
            <a:ext cx="1563688" cy="123825"/>
          </a:xfrm>
          <a:custGeom>
            <a:avLst/>
            <a:gdLst>
              <a:gd name="T0" fmla="*/ 0 w 985"/>
              <a:gd name="T1" fmla="*/ 0 h 104"/>
              <a:gd name="T2" fmla="*/ 1234876957 w 985"/>
              <a:gd name="T3" fmla="*/ 42843450 h 104"/>
              <a:gd name="T4" fmla="*/ 2147483647 w 985"/>
              <a:gd name="T5" fmla="*/ 262096250 h 104"/>
              <a:gd name="T6" fmla="*/ 0 60000 65536"/>
              <a:gd name="T7" fmla="*/ 0 60000 65536"/>
              <a:gd name="T8" fmla="*/ 0 60000 65536"/>
              <a:gd name="T9" fmla="*/ 0 w 985"/>
              <a:gd name="T10" fmla="*/ 0 h 104"/>
              <a:gd name="T11" fmla="*/ 985 w 985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85" h="104">
                <a:moveTo>
                  <a:pt x="0" y="0"/>
                </a:moveTo>
                <a:cubicBezTo>
                  <a:pt x="82" y="3"/>
                  <a:pt x="326" y="0"/>
                  <a:pt x="490" y="17"/>
                </a:cubicBezTo>
                <a:cubicBezTo>
                  <a:pt x="654" y="34"/>
                  <a:pt x="882" y="86"/>
                  <a:pt x="985" y="104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6" name="Freeform 20"/>
          <p:cNvSpPr/>
          <p:nvPr/>
        </p:nvSpPr>
        <p:spPr bwMode="auto">
          <a:xfrm>
            <a:off x="5562600" y="1771650"/>
            <a:ext cx="1447800" cy="1143000"/>
          </a:xfrm>
          <a:custGeom>
            <a:avLst/>
            <a:gdLst>
              <a:gd name="T0" fmla="*/ 0 w 912"/>
              <a:gd name="T1" fmla="*/ 0 h 960"/>
              <a:gd name="T2" fmla="*/ 1439010013 w 912"/>
              <a:gd name="T3" fmla="*/ 929938450 h 960"/>
              <a:gd name="T4" fmla="*/ 2147483647 w 912"/>
              <a:gd name="T5" fmla="*/ 2147483647 h 960"/>
              <a:gd name="T6" fmla="*/ 0 60000 65536"/>
              <a:gd name="T7" fmla="*/ 0 60000 65536"/>
              <a:gd name="T8" fmla="*/ 0 60000 65536"/>
              <a:gd name="T9" fmla="*/ 0 w 912"/>
              <a:gd name="T10" fmla="*/ 0 h 960"/>
              <a:gd name="T11" fmla="*/ 912 w 912"/>
              <a:gd name="T12" fmla="*/ 960 h 9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960">
                <a:moveTo>
                  <a:pt x="0" y="0"/>
                </a:moveTo>
                <a:cubicBezTo>
                  <a:pt x="95" y="61"/>
                  <a:pt x="419" y="209"/>
                  <a:pt x="571" y="369"/>
                </a:cubicBezTo>
                <a:cubicBezTo>
                  <a:pt x="723" y="529"/>
                  <a:pt x="841" y="837"/>
                  <a:pt x="912" y="960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7" name="Freeform 21"/>
          <p:cNvSpPr/>
          <p:nvPr/>
        </p:nvSpPr>
        <p:spPr bwMode="auto">
          <a:xfrm>
            <a:off x="7010400" y="2914650"/>
            <a:ext cx="465138" cy="1485900"/>
          </a:xfrm>
          <a:custGeom>
            <a:avLst/>
            <a:gdLst>
              <a:gd name="T0" fmla="*/ 0 w 293"/>
              <a:gd name="T1" fmla="*/ 0 h 1248"/>
              <a:gd name="T2" fmla="*/ 657762282 w 293"/>
              <a:gd name="T3" fmla="*/ 1557456563 h 1248"/>
              <a:gd name="T4" fmla="*/ 483870520 w 293"/>
              <a:gd name="T5" fmla="*/ 2147483647 h 1248"/>
              <a:gd name="T6" fmla="*/ 0 60000 65536"/>
              <a:gd name="T7" fmla="*/ 0 60000 65536"/>
              <a:gd name="T8" fmla="*/ 0 60000 65536"/>
              <a:gd name="T9" fmla="*/ 0 w 293"/>
              <a:gd name="T10" fmla="*/ 0 h 1248"/>
              <a:gd name="T11" fmla="*/ 293 w 293"/>
              <a:gd name="T12" fmla="*/ 1248 h 12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3" h="1248">
                <a:moveTo>
                  <a:pt x="0" y="0"/>
                </a:moveTo>
                <a:cubicBezTo>
                  <a:pt x="43" y="103"/>
                  <a:pt x="229" y="410"/>
                  <a:pt x="261" y="618"/>
                </a:cubicBezTo>
                <a:cubicBezTo>
                  <a:pt x="293" y="826"/>
                  <a:pt x="206" y="1117"/>
                  <a:pt x="192" y="1248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8" name="Freeform 22"/>
          <p:cNvSpPr/>
          <p:nvPr/>
        </p:nvSpPr>
        <p:spPr bwMode="auto">
          <a:xfrm>
            <a:off x="4191000" y="4400550"/>
            <a:ext cx="3124200" cy="305991"/>
          </a:xfrm>
          <a:custGeom>
            <a:avLst/>
            <a:gdLst>
              <a:gd name="T0" fmla="*/ 2147483647 w 1968"/>
              <a:gd name="T1" fmla="*/ 0 h 257"/>
              <a:gd name="T2" fmla="*/ 2147483647 w 1968"/>
              <a:gd name="T3" fmla="*/ 587197920 h 257"/>
              <a:gd name="T4" fmla="*/ 0 w 1968"/>
              <a:gd name="T5" fmla="*/ 362902945 h 257"/>
              <a:gd name="T6" fmla="*/ 0 60000 65536"/>
              <a:gd name="T7" fmla="*/ 0 60000 65536"/>
              <a:gd name="T8" fmla="*/ 0 60000 65536"/>
              <a:gd name="T9" fmla="*/ 0 w 1968"/>
              <a:gd name="T10" fmla="*/ 0 h 257"/>
              <a:gd name="T11" fmla="*/ 1968 w 1968"/>
              <a:gd name="T12" fmla="*/ 257 h 2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257">
                <a:moveTo>
                  <a:pt x="1968" y="0"/>
                </a:moveTo>
                <a:cubicBezTo>
                  <a:pt x="1802" y="39"/>
                  <a:pt x="1299" y="209"/>
                  <a:pt x="971" y="233"/>
                </a:cubicBezTo>
                <a:cubicBezTo>
                  <a:pt x="643" y="257"/>
                  <a:pt x="202" y="163"/>
                  <a:pt x="0" y="144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9" name="Freeform 23"/>
          <p:cNvSpPr/>
          <p:nvPr/>
        </p:nvSpPr>
        <p:spPr bwMode="auto">
          <a:xfrm>
            <a:off x="2133600" y="4514851"/>
            <a:ext cx="2057400" cy="203597"/>
          </a:xfrm>
          <a:custGeom>
            <a:avLst/>
            <a:gdLst>
              <a:gd name="T0" fmla="*/ 2147483647 w 1296"/>
              <a:gd name="T1" fmla="*/ 120967723 h 171"/>
              <a:gd name="T2" fmla="*/ 1595259700 w 1296"/>
              <a:gd name="T3" fmla="*/ 410787019 h 171"/>
              <a:gd name="T4" fmla="*/ 0 w 1296"/>
              <a:gd name="T5" fmla="*/ 0 h 171"/>
              <a:gd name="T6" fmla="*/ 0 60000 65536"/>
              <a:gd name="T7" fmla="*/ 0 60000 65536"/>
              <a:gd name="T8" fmla="*/ 0 60000 65536"/>
              <a:gd name="T9" fmla="*/ 0 w 1296"/>
              <a:gd name="T10" fmla="*/ 0 h 171"/>
              <a:gd name="T11" fmla="*/ 1296 w 1296"/>
              <a:gd name="T12" fmla="*/ 171 h 1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71">
                <a:moveTo>
                  <a:pt x="1296" y="48"/>
                </a:moveTo>
                <a:cubicBezTo>
                  <a:pt x="1186" y="67"/>
                  <a:pt x="849" y="171"/>
                  <a:pt x="633" y="163"/>
                </a:cubicBezTo>
                <a:cubicBezTo>
                  <a:pt x="417" y="155"/>
                  <a:pt x="132" y="34"/>
                  <a:pt x="0" y="0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0" name="Freeform 24"/>
          <p:cNvSpPr/>
          <p:nvPr/>
        </p:nvSpPr>
        <p:spPr bwMode="auto">
          <a:xfrm>
            <a:off x="762000" y="3086100"/>
            <a:ext cx="1371600" cy="1428750"/>
          </a:xfrm>
          <a:custGeom>
            <a:avLst/>
            <a:gdLst>
              <a:gd name="T0" fmla="*/ 0 w 864"/>
              <a:gd name="T1" fmla="*/ 0 h 1200"/>
              <a:gd name="T2" fmla="*/ 718245325 w 864"/>
              <a:gd name="T3" fmla="*/ 1852315638 h 1200"/>
              <a:gd name="T4" fmla="*/ 2147483647 w 864"/>
              <a:gd name="T5" fmla="*/ 2147483647 h 1200"/>
              <a:gd name="T6" fmla="*/ 0 60000 65536"/>
              <a:gd name="T7" fmla="*/ 0 60000 65536"/>
              <a:gd name="T8" fmla="*/ 0 60000 65536"/>
              <a:gd name="T9" fmla="*/ 0 w 864"/>
              <a:gd name="T10" fmla="*/ 0 h 1200"/>
              <a:gd name="T11" fmla="*/ 864 w 864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200">
                <a:moveTo>
                  <a:pt x="0" y="0"/>
                </a:moveTo>
                <a:cubicBezTo>
                  <a:pt x="47" y="122"/>
                  <a:pt x="141" y="535"/>
                  <a:pt x="285" y="735"/>
                </a:cubicBezTo>
                <a:cubicBezTo>
                  <a:pt x="429" y="935"/>
                  <a:pt x="744" y="1103"/>
                  <a:pt x="864" y="1200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1" name="Freeform 25"/>
          <p:cNvSpPr/>
          <p:nvPr/>
        </p:nvSpPr>
        <p:spPr bwMode="auto">
          <a:xfrm>
            <a:off x="2057400" y="2702719"/>
            <a:ext cx="1244600" cy="669131"/>
          </a:xfrm>
          <a:custGeom>
            <a:avLst/>
            <a:gdLst>
              <a:gd name="T0" fmla="*/ 0 w 784"/>
              <a:gd name="T1" fmla="*/ 1416327813 h 562"/>
              <a:gd name="T2" fmla="*/ 481350638 w 784"/>
              <a:gd name="T3" fmla="*/ 561995638 h 562"/>
              <a:gd name="T4" fmla="*/ 1975802500 w 784"/>
              <a:gd name="T5" fmla="*/ 0 h 562"/>
              <a:gd name="T6" fmla="*/ 0 60000 65536"/>
              <a:gd name="T7" fmla="*/ 0 60000 65536"/>
              <a:gd name="T8" fmla="*/ 0 60000 65536"/>
              <a:gd name="T9" fmla="*/ 0 w 784"/>
              <a:gd name="T10" fmla="*/ 0 h 562"/>
              <a:gd name="T11" fmla="*/ 784 w 784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84" h="562">
                <a:moveTo>
                  <a:pt x="0" y="562"/>
                </a:moveTo>
                <a:cubicBezTo>
                  <a:pt x="32" y="506"/>
                  <a:pt x="60" y="317"/>
                  <a:pt x="191" y="223"/>
                </a:cubicBezTo>
                <a:cubicBezTo>
                  <a:pt x="322" y="129"/>
                  <a:pt x="661" y="46"/>
                  <a:pt x="784" y="0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2" name="Freeform 26"/>
          <p:cNvSpPr/>
          <p:nvPr/>
        </p:nvSpPr>
        <p:spPr bwMode="auto">
          <a:xfrm>
            <a:off x="3343276" y="2681287"/>
            <a:ext cx="2143125" cy="519113"/>
          </a:xfrm>
          <a:custGeom>
            <a:avLst/>
            <a:gdLst>
              <a:gd name="T0" fmla="*/ 0 w 1350"/>
              <a:gd name="T1" fmla="*/ 0 h 436"/>
              <a:gd name="T2" fmla="*/ 1776710950 w 1350"/>
              <a:gd name="T3" fmla="*/ 173891575 h 436"/>
              <a:gd name="T4" fmla="*/ 2147483647 w 1350"/>
              <a:gd name="T5" fmla="*/ 521673138 h 436"/>
              <a:gd name="T6" fmla="*/ 2147483647 w 1350"/>
              <a:gd name="T7" fmla="*/ 1098788125 h 436"/>
              <a:gd name="T8" fmla="*/ 0 60000 65536"/>
              <a:gd name="T9" fmla="*/ 0 60000 65536"/>
              <a:gd name="T10" fmla="*/ 0 60000 65536"/>
              <a:gd name="T11" fmla="*/ 0 60000 65536"/>
              <a:gd name="T12" fmla="*/ 0 w 1350"/>
              <a:gd name="T13" fmla="*/ 0 h 436"/>
              <a:gd name="T14" fmla="*/ 1350 w 1350"/>
              <a:gd name="T15" fmla="*/ 436 h 4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0" h="436">
                <a:moveTo>
                  <a:pt x="0" y="0"/>
                </a:moveTo>
                <a:cubicBezTo>
                  <a:pt x="117" y="13"/>
                  <a:pt x="510" y="35"/>
                  <a:pt x="705" y="69"/>
                </a:cubicBezTo>
                <a:cubicBezTo>
                  <a:pt x="900" y="103"/>
                  <a:pt x="1061" y="146"/>
                  <a:pt x="1169" y="207"/>
                </a:cubicBezTo>
                <a:cubicBezTo>
                  <a:pt x="1277" y="268"/>
                  <a:pt x="1312" y="388"/>
                  <a:pt x="1350" y="436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3" name="Freeform 27"/>
          <p:cNvSpPr/>
          <p:nvPr/>
        </p:nvSpPr>
        <p:spPr bwMode="auto">
          <a:xfrm>
            <a:off x="4191000" y="3200400"/>
            <a:ext cx="1295400" cy="519113"/>
          </a:xfrm>
          <a:custGeom>
            <a:avLst/>
            <a:gdLst>
              <a:gd name="T0" fmla="*/ 2056447500 w 816"/>
              <a:gd name="T1" fmla="*/ 0 h 436"/>
              <a:gd name="T2" fmla="*/ 972780313 w 816"/>
              <a:gd name="T3" fmla="*/ 917336875 h 436"/>
              <a:gd name="T4" fmla="*/ 0 w 816"/>
              <a:gd name="T5" fmla="*/ 1088707500 h 436"/>
              <a:gd name="T6" fmla="*/ 0 60000 65536"/>
              <a:gd name="T7" fmla="*/ 0 60000 65536"/>
              <a:gd name="T8" fmla="*/ 0 60000 65536"/>
              <a:gd name="T9" fmla="*/ 0 w 816"/>
              <a:gd name="T10" fmla="*/ 0 h 436"/>
              <a:gd name="T11" fmla="*/ 816 w 816"/>
              <a:gd name="T12" fmla="*/ 436 h 4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436">
                <a:moveTo>
                  <a:pt x="816" y="0"/>
                </a:moveTo>
                <a:cubicBezTo>
                  <a:pt x="744" y="61"/>
                  <a:pt x="522" y="292"/>
                  <a:pt x="386" y="364"/>
                </a:cubicBezTo>
                <a:cubicBezTo>
                  <a:pt x="250" y="436"/>
                  <a:pt x="80" y="418"/>
                  <a:pt x="0" y="432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4" name="Freeform 28"/>
          <p:cNvSpPr/>
          <p:nvPr/>
        </p:nvSpPr>
        <p:spPr bwMode="auto">
          <a:xfrm>
            <a:off x="2057400" y="3371850"/>
            <a:ext cx="2133600" cy="390525"/>
          </a:xfrm>
          <a:custGeom>
            <a:avLst/>
            <a:gdLst>
              <a:gd name="T0" fmla="*/ 0 w 1344"/>
              <a:gd name="T1" fmla="*/ 0 h 328"/>
              <a:gd name="T2" fmla="*/ 1282760325 w 1344"/>
              <a:gd name="T3" fmla="*/ 705643750 h 328"/>
              <a:gd name="T4" fmla="*/ 2147483647 w 1344"/>
              <a:gd name="T5" fmla="*/ 725805000 h 328"/>
              <a:gd name="T6" fmla="*/ 0 60000 65536"/>
              <a:gd name="T7" fmla="*/ 0 60000 65536"/>
              <a:gd name="T8" fmla="*/ 0 60000 65536"/>
              <a:gd name="T9" fmla="*/ 0 w 1344"/>
              <a:gd name="T10" fmla="*/ 0 h 328"/>
              <a:gd name="T11" fmla="*/ 1344 w 1344"/>
              <a:gd name="T12" fmla="*/ 328 h 3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328">
                <a:moveTo>
                  <a:pt x="0" y="0"/>
                </a:moveTo>
                <a:cubicBezTo>
                  <a:pt x="85" y="47"/>
                  <a:pt x="285" y="232"/>
                  <a:pt x="509" y="280"/>
                </a:cubicBezTo>
                <a:cubicBezTo>
                  <a:pt x="733" y="328"/>
                  <a:pt x="1170" y="286"/>
                  <a:pt x="1344" y="288"/>
                </a:cubicBezTo>
              </a:path>
            </a:pathLst>
          </a:custGeom>
          <a:noFill/>
          <a:ln w="254000" cmpd="sng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13" name="AutoShape 29"/>
          <p:cNvSpPr>
            <a:spLocks noChangeArrowheads="1"/>
          </p:cNvSpPr>
          <p:nvPr/>
        </p:nvSpPr>
        <p:spPr bwMode="auto">
          <a:xfrm>
            <a:off x="3810000" y="154305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14" name="AutoShape 30"/>
          <p:cNvSpPr>
            <a:spLocks noChangeArrowheads="1"/>
          </p:cNvSpPr>
          <p:nvPr/>
        </p:nvSpPr>
        <p:spPr bwMode="auto">
          <a:xfrm>
            <a:off x="5376863" y="165735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15" name="AutoShape 31"/>
          <p:cNvSpPr>
            <a:spLocks noChangeArrowheads="1"/>
          </p:cNvSpPr>
          <p:nvPr/>
        </p:nvSpPr>
        <p:spPr bwMode="auto">
          <a:xfrm>
            <a:off x="6824663" y="274320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16" name="AutoShape 32"/>
          <p:cNvSpPr>
            <a:spLocks noChangeArrowheads="1"/>
          </p:cNvSpPr>
          <p:nvPr/>
        </p:nvSpPr>
        <p:spPr bwMode="auto">
          <a:xfrm>
            <a:off x="7162800" y="428625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17" name="AutoShape 33"/>
          <p:cNvSpPr>
            <a:spLocks noChangeArrowheads="1"/>
          </p:cNvSpPr>
          <p:nvPr/>
        </p:nvSpPr>
        <p:spPr bwMode="auto">
          <a:xfrm>
            <a:off x="4038600" y="445770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18" name="AutoShape 34"/>
          <p:cNvSpPr>
            <a:spLocks noChangeArrowheads="1"/>
          </p:cNvSpPr>
          <p:nvPr/>
        </p:nvSpPr>
        <p:spPr bwMode="auto">
          <a:xfrm>
            <a:off x="609600" y="297180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19" name="AutoShape 35"/>
          <p:cNvSpPr>
            <a:spLocks noChangeArrowheads="1"/>
          </p:cNvSpPr>
          <p:nvPr/>
        </p:nvSpPr>
        <p:spPr bwMode="auto">
          <a:xfrm>
            <a:off x="1938338" y="3246835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20" name="AutoShape 36"/>
          <p:cNvSpPr>
            <a:spLocks noChangeArrowheads="1"/>
          </p:cNvSpPr>
          <p:nvPr/>
        </p:nvSpPr>
        <p:spPr bwMode="auto">
          <a:xfrm>
            <a:off x="3200400" y="257175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21" name="AutoShape 37"/>
          <p:cNvSpPr>
            <a:spLocks noChangeArrowheads="1"/>
          </p:cNvSpPr>
          <p:nvPr/>
        </p:nvSpPr>
        <p:spPr bwMode="auto">
          <a:xfrm>
            <a:off x="5314950" y="308610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22" name="AutoShape 38"/>
          <p:cNvSpPr>
            <a:spLocks noChangeArrowheads="1"/>
          </p:cNvSpPr>
          <p:nvPr/>
        </p:nvSpPr>
        <p:spPr bwMode="auto">
          <a:xfrm>
            <a:off x="4038600" y="360045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423" name="AutoShape 39"/>
          <p:cNvSpPr>
            <a:spLocks noChangeArrowheads="1"/>
          </p:cNvSpPr>
          <p:nvPr/>
        </p:nvSpPr>
        <p:spPr bwMode="auto">
          <a:xfrm>
            <a:off x="2057400" y="4457700"/>
            <a:ext cx="3048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4376" name="Text Box 40"/>
          <p:cNvSpPr txBox="1">
            <a:spLocks noChangeArrowheads="1"/>
          </p:cNvSpPr>
          <p:nvPr/>
        </p:nvSpPr>
        <p:spPr bwMode="auto">
          <a:xfrm>
            <a:off x="-249238" y="681038"/>
            <a:ext cx="98123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>
                <a:latin typeface="华文彩云" pitchFamily="2" charset="-122"/>
                <a:sym typeface="Arial" panose="020B0604020202020204" pitchFamily="34" charset="0"/>
              </a:rPr>
              <a:t>等深线：深度相等的点连成封闭的圆滑曲线。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/>
      <p:bldP spid="14339" grpId="0" animBg="1"/>
      <p:bldP spid="14340" grpId="0" autoUpdateAnimBg="0"/>
      <p:bldP spid="14341" grpId="0" autoUpdateAnimBg="0"/>
      <p:bldP spid="14355" grpId="0" animBg="1"/>
      <p:bldP spid="14356" grpId="0" animBg="1"/>
      <p:bldP spid="14357" grpId="0" animBg="1"/>
      <p:bldP spid="14358" grpId="0" animBg="1"/>
      <p:bldP spid="14359" grpId="0" animBg="1"/>
      <p:bldP spid="14360" grpId="0" animBg="1"/>
      <p:bldP spid="14361" grpId="0" animBg="1"/>
      <p:bldP spid="14362" grpId="0" animBg="1"/>
      <p:bldP spid="14363" grpId="0" animBg="1"/>
      <p:bldP spid="14364" grpId="0" animBg="1"/>
      <p:bldP spid="1437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val 2"/>
          <p:cNvSpPr>
            <a:spLocks noChangeArrowheads="1"/>
          </p:cNvSpPr>
          <p:nvPr/>
        </p:nvSpPr>
        <p:spPr bwMode="auto">
          <a:xfrm>
            <a:off x="1751014" y="3059907"/>
            <a:ext cx="5462587" cy="778669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1765300" y="3057525"/>
            <a:ext cx="5462588" cy="778669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1984375" y="3178968"/>
            <a:ext cx="3646488" cy="539354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1981200" y="3171825"/>
            <a:ext cx="3646488" cy="539354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2328863" y="3299222"/>
            <a:ext cx="2209800" cy="300038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2324100" y="3295650"/>
            <a:ext cx="2209800" cy="300038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1712913" y="2501504"/>
            <a:ext cx="0" cy="958453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5594350" y="2280047"/>
            <a:ext cx="0" cy="1198959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2020888" y="2240757"/>
            <a:ext cx="0" cy="1197769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4564063" y="1981200"/>
            <a:ext cx="0" cy="1438275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2328863" y="1981200"/>
            <a:ext cx="0" cy="1438275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3900488" y="1710928"/>
            <a:ext cx="0" cy="1738313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4" name="Rectangle 14"/>
          <p:cNvSpPr>
            <a:spLocks noGrp="1" noChangeArrowheads="1"/>
          </p:cNvSpPr>
          <p:nvPr>
            <p:ph type="title"/>
          </p:nvPr>
        </p:nvSpPr>
        <p:spPr>
          <a:xfrm>
            <a:off x="612775" y="88106"/>
            <a:ext cx="7772400" cy="8572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6600">
                <a:effectLst>
                  <a:outerShdw blurRad="38100" dist="38100" dir="2700000" algn="tl">
                    <a:srgbClr val="C0C0C0"/>
                  </a:outerShdw>
                </a:effectLst>
                <a:ea typeface="隶书" pitchFamily="49" charset="-122"/>
              </a:rPr>
              <a:t>等高线绘法</a:t>
            </a: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2622550" y="1681162"/>
            <a:ext cx="0" cy="1738313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2500314" y="1710929"/>
            <a:ext cx="15462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2205039" y="1981200"/>
            <a:ext cx="2541587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8" name="未知"/>
          <p:cNvSpPr/>
          <p:nvPr/>
        </p:nvSpPr>
        <p:spPr bwMode="auto">
          <a:xfrm>
            <a:off x="1873250" y="2260998"/>
            <a:ext cx="4089400" cy="1190"/>
          </a:xfrm>
          <a:custGeom>
            <a:avLst/>
            <a:gdLst>
              <a:gd name="T0" fmla="*/ 0 w 1776"/>
              <a:gd name="T1" fmla="*/ 0 h 1"/>
              <a:gd name="T2" fmla="*/ 2147483647 w 1776"/>
              <a:gd name="T3" fmla="*/ 2518569 h 1"/>
              <a:gd name="T4" fmla="*/ 0 60000 65536"/>
              <a:gd name="T5" fmla="*/ 0 60000 65536"/>
              <a:gd name="T6" fmla="*/ 0 w 1776"/>
              <a:gd name="T7" fmla="*/ 0 h 1"/>
              <a:gd name="T8" fmla="*/ 1776 w 177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776" h="1">
                <a:moveTo>
                  <a:pt x="0" y="0"/>
                </a:moveTo>
                <a:lnTo>
                  <a:pt x="1776" y="1"/>
                </a:lnTo>
              </a:path>
            </a:pathLst>
          </a:custGeom>
          <a:noFill/>
          <a:ln w="76200" cap="flat" cmpd="sng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1652589" y="2520554"/>
            <a:ext cx="56356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2647950" y="3358754"/>
            <a:ext cx="1214438" cy="120253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0501" name="Oval 21"/>
          <p:cNvSpPr>
            <a:spLocks noChangeArrowheads="1"/>
          </p:cNvSpPr>
          <p:nvPr/>
        </p:nvSpPr>
        <p:spPr bwMode="auto">
          <a:xfrm>
            <a:off x="2667001" y="3352800"/>
            <a:ext cx="1216025" cy="120254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17430" name="未知"/>
          <p:cNvSpPr/>
          <p:nvPr/>
        </p:nvSpPr>
        <p:spPr bwMode="auto">
          <a:xfrm>
            <a:off x="1524000" y="1371600"/>
            <a:ext cx="6096000" cy="1258491"/>
          </a:xfrm>
          <a:custGeom>
            <a:avLst/>
            <a:gdLst>
              <a:gd name="T0" fmla="*/ 0 w 3840"/>
              <a:gd name="T1" fmla="*/ 2147483647 h 1057"/>
              <a:gd name="T2" fmla="*/ 1257558763 w 3840"/>
              <a:gd name="T3" fmla="*/ 1161793171 h 1057"/>
              <a:gd name="T4" fmla="*/ 2147483647 w 3840"/>
              <a:gd name="T5" fmla="*/ 20161256 h 1057"/>
              <a:gd name="T6" fmla="*/ 2147483647 w 3840"/>
              <a:gd name="T7" fmla="*/ 1035785321 h 1057"/>
              <a:gd name="T8" fmla="*/ 2147483647 w 3840"/>
              <a:gd name="T9" fmla="*/ 1733868017 h 1057"/>
              <a:gd name="T10" fmla="*/ 2147483647 w 3840"/>
              <a:gd name="T11" fmla="*/ 1935480577 h 1057"/>
              <a:gd name="T12" fmla="*/ 2147483647 w 3840"/>
              <a:gd name="T13" fmla="*/ 2147483647 h 10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40"/>
              <a:gd name="T22" fmla="*/ 0 h 1057"/>
              <a:gd name="T23" fmla="*/ 3840 w 3840"/>
              <a:gd name="T24" fmla="*/ 1057 h 10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40" h="1057">
                <a:moveTo>
                  <a:pt x="0" y="1057"/>
                </a:moveTo>
                <a:cubicBezTo>
                  <a:pt x="83" y="956"/>
                  <a:pt x="335" y="637"/>
                  <a:pt x="499" y="461"/>
                </a:cubicBezTo>
                <a:cubicBezTo>
                  <a:pt x="663" y="286"/>
                  <a:pt x="771" y="17"/>
                  <a:pt x="986" y="8"/>
                </a:cubicBezTo>
                <a:cubicBezTo>
                  <a:pt x="1201" y="0"/>
                  <a:pt x="1542" y="298"/>
                  <a:pt x="1787" y="411"/>
                </a:cubicBezTo>
                <a:cubicBezTo>
                  <a:pt x="2032" y="524"/>
                  <a:pt x="2289" y="628"/>
                  <a:pt x="2459" y="688"/>
                </a:cubicBezTo>
                <a:cubicBezTo>
                  <a:pt x="2629" y="748"/>
                  <a:pt x="2578" y="719"/>
                  <a:pt x="2808" y="768"/>
                </a:cubicBezTo>
                <a:cubicBezTo>
                  <a:pt x="3038" y="817"/>
                  <a:pt x="3625" y="938"/>
                  <a:pt x="3840" y="982"/>
                </a:cubicBezTo>
              </a:path>
            </a:pathLst>
          </a:custGeom>
          <a:noFill/>
          <a:ln w="127000" cmpd="sng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3" name="Line 23"/>
          <p:cNvSpPr>
            <a:spLocks noChangeShapeType="1"/>
          </p:cNvSpPr>
          <p:nvPr/>
        </p:nvSpPr>
        <p:spPr bwMode="auto">
          <a:xfrm>
            <a:off x="7253288" y="2539604"/>
            <a:ext cx="0" cy="959644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4" name="AutoShape 24"/>
          <p:cNvSpPr/>
          <p:nvPr/>
        </p:nvSpPr>
        <p:spPr bwMode="auto">
          <a:xfrm rot="-5359828">
            <a:off x="2152650" y="3352800"/>
            <a:ext cx="114300" cy="1066800"/>
          </a:xfrm>
          <a:prstGeom prst="leftBrace">
            <a:avLst>
              <a:gd name="adj1" fmla="val 58333"/>
              <a:gd name="adj2" fmla="val 50000"/>
            </a:avLst>
          </a:prstGeom>
          <a:noFill/>
          <a:ln w="76200">
            <a:solidFill>
              <a:srgbClr val="FF66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76201" y="4057650"/>
            <a:ext cx="3381375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等高线</a:t>
            </a:r>
            <a:r>
              <a:rPr lang="zh-CN" altLang="en-US" sz="3200" b="1" u="sng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</a:t>
            </a:r>
            <a:r>
              <a:rPr lang="zh-CN" altLang="en-US" sz="32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0506" name="Text Box 26"/>
          <p:cNvSpPr txBox="1">
            <a:spLocks noChangeArrowheads="1"/>
          </p:cNvSpPr>
          <p:nvPr/>
        </p:nvSpPr>
        <p:spPr bwMode="auto">
          <a:xfrm>
            <a:off x="179389" y="1437085"/>
            <a:ext cx="2905125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坡陡的地方</a:t>
            </a:r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5868988" y="1438275"/>
            <a:ext cx="273685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坡缓的地方</a:t>
            </a:r>
          </a:p>
        </p:txBody>
      </p:sp>
      <p:sp>
        <p:nvSpPr>
          <p:cNvPr id="20508" name="AutoShape 28"/>
          <p:cNvSpPr/>
          <p:nvPr/>
        </p:nvSpPr>
        <p:spPr bwMode="auto">
          <a:xfrm rot="-5436281">
            <a:off x="5518151" y="2338388"/>
            <a:ext cx="161925" cy="3276600"/>
          </a:xfrm>
          <a:prstGeom prst="leftBrace">
            <a:avLst>
              <a:gd name="adj1" fmla="val 126471"/>
              <a:gd name="adj2" fmla="val 50000"/>
            </a:avLst>
          </a:prstGeom>
          <a:noFill/>
          <a:ln w="76200">
            <a:solidFill>
              <a:srgbClr val="FF66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4038601" y="4137423"/>
            <a:ext cx="3629025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等高线</a:t>
            </a:r>
            <a:r>
              <a:rPr lang="zh-CN" altLang="en-US" sz="3200" b="1" u="sng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 </a:t>
            </a:r>
            <a:r>
              <a:rPr lang="zh-CN" altLang="en-US" sz="32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1384300" y="3935017"/>
            <a:ext cx="1676400" cy="7078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密集</a:t>
            </a:r>
          </a:p>
        </p:txBody>
      </p:sp>
      <p:sp>
        <p:nvSpPr>
          <p:cNvPr id="20511" name="Text Box 31"/>
          <p:cNvSpPr txBox="1">
            <a:spLocks noChangeArrowheads="1"/>
          </p:cNvSpPr>
          <p:nvPr/>
        </p:nvSpPr>
        <p:spPr bwMode="auto">
          <a:xfrm>
            <a:off x="5364163" y="3989785"/>
            <a:ext cx="1295400" cy="7078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稀疏</a:t>
            </a:r>
          </a:p>
        </p:txBody>
      </p:sp>
      <p:sp>
        <p:nvSpPr>
          <p:cNvPr id="17440" name="Text Box 32"/>
          <p:cNvSpPr txBox="1">
            <a:spLocks noChangeArrowheads="1"/>
          </p:cNvSpPr>
          <p:nvPr/>
        </p:nvSpPr>
        <p:spPr bwMode="auto">
          <a:xfrm>
            <a:off x="2743200" y="857251"/>
            <a:ext cx="91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>
                <a:latin typeface="Times New Roman" panose="02020603050405020304" pitchFamily="18" charset="0"/>
                <a:ea typeface="隶书" pitchFamily="49" charset="-122"/>
              </a:rPr>
              <a:t>山</a:t>
            </a:r>
          </a:p>
        </p:txBody>
      </p:sp>
      <p:sp>
        <p:nvSpPr>
          <p:cNvPr id="17441" name="Text Box 33"/>
          <p:cNvSpPr txBox="1">
            <a:spLocks noChangeArrowheads="1"/>
          </p:cNvSpPr>
          <p:nvPr/>
        </p:nvSpPr>
        <p:spPr bwMode="auto">
          <a:xfrm>
            <a:off x="3924300" y="1329929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400</a:t>
            </a:r>
          </a:p>
        </p:txBody>
      </p:sp>
      <p:sp>
        <p:nvSpPr>
          <p:cNvPr id="17442" name="Text Box 34"/>
          <p:cNvSpPr txBox="1">
            <a:spLocks noChangeArrowheads="1"/>
          </p:cNvSpPr>
          <p:nvPr/>
        </p:nvSpPr>
        <p:spPr bwMode="auto">
          <a:xfrm>
            <a:off x="7380288" y="2139554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100</a:t>
            </a:r>
          </a:p>
        </p:txBody>
      </p:sp>
      <p:sp>
        <p:nvSpPr>
          <p:cNvPr id="17443" name="Text Box 35"/>
          <p:cNvSpPr txBox="1">
            <a:spLocks noChangeArrowheads="1"/>
          </p:cNvSpPr>
          <p:nvPr/>
        </p:nvSpPr>
        <p:spPr bwMode="auto">
          <a:xfrm>
            <a:off x="4716463" y="1653779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300</a:t>
            </a:r>
          </a:p>
        </p:txBody>
      </p:sp>
      <p:sp>
        <p:nvSpPr>
          <p:cNvPr id="17444" name="Text Box 36"/>
          <p:cNvSpPr txBox="1">
            <a:spLocks noChangeArrowheads="1"/>
          </p:cNvSpPr>
          <p:nvPr/>
        </p:nvSpPr>
        <p:spPr bwMode="auto">
          <a:xfrm>
            <a:off x="5795963" y="1869281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200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3" dur="5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2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/>
      <p:bldP spid="20483" grpId="0" animBg="1"/>
      <p:bldP spid="20484" grpId="0" animBg="1"/>
      <p:bldP spid="20485" grpId="0" animBg="1"/>
      <p:bldP spid="20486" grpId="0" animBg="1"/>
      <p:bldP spid="20487" grpId="0" animBg="1"/>
      <p:bldP spid="20488" grpId="0" animBg="1"/>
      <p:bldP spid="20489" grpId="0" animBg="1"/>
      <p:bldP spid="20490" grpId="0" animBg="1"/>
      <p:bldP spid="20491" grpId="0" animBg="1"/>
      <p:bldP spid="20492" grpId="0" animBg="1"/>
      <p:bldP spid="20493" grpId="0" animBg="1"/>
      <p:bldP spid="20495" grpId="0" animBg="1"/>
      <p:bldP spid="20496" grpId="0" animBg="1"/>
      <p:bldP spid="20497" grpId="0" animBg="1"/>
      <p:bldP spid="20498" grpId="0" animBg="1"/>
      <p:bldP spid="20499" grpId="0" animBg="1"/>
      <p:bldP spid="20500" grpId="0" animBg="1"/>
      <p:bldP spid="20501" grpId="0" animBg="1"/>
      <p:bldP spid="20503" grpId="0" animBg="1"/>
      <p:bldP spid="20504" grpId="0" animBg="1"/>
      <p:bldP spid="20505" grpId="0" autoUpdateAnimBg="0"/>
      <p:bldP spid="20506" grpId="0" autoUpdateAnimBg="0"/>
      <p:bldP spid="20507" grpId="0" autoUpdateAnimBg="0"/>
      <p:bldP spid="20508" grpId="0" animBg="1"/>
      <p:bldP spid="20509" grpId="0" autoUpdateAnimBg="0"/>
      <p:bldP spid="20510" grpId="0" autoUpdateAnimBg="0"/>
      <p:bldP spid="2051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1751014" y="3059907"/>
            <a:ext cx="5462587" cy="778669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984375" y="3178968"/>
            <a:ext cx="3646488" cy="539354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2328863" y="3299222"/>
            <a:ext cx="2209800" cy="300038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1712913" y="2501504"/>
            <a:ext cx="0" cy="958453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5594350" y="2280047"/>
            <a:ext cx="0" cy="1198959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2020888" y="2240757"/>
            <a:ext cx="0" cy="1197769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4564063" y="1981200"/>
            <a:ext cx="0" cy="1438275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2328863" y="1981200"/>
            <a:ext cx="0" cy="1438275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3900488" y="1710928"/>
            <a:ext cx="0" cy="1738313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2622550" y="1681162"/>
            <a:ext cx="0" cy="1738313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2500314" y="1710929"/>
            <a:ext cx="15462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2205039" y="1981200"/>
            <a:ext cx="2541587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6" name="未知"/>
          <p:cNvSpPr/>
          <p:nvPr/>
        </p:nvSpPr>
        <p:spPr bwMode="auto">
          <a:xfrm>
            <a:off x="1873250" y="2260998"/>
            <a:ext cx="4089400" cy="1190"/>
          </a:xfrm>
          <a:custGeom>
            <a:avLst/>
            <a:gdLst>
              <a:gd name="T0" fmla="*/ 0 w 1776"/>
              <a:gd name="T1" fmla="*/ 0 h 1"/>
              <a:gd name="T2" fmla="*/ 2147483647 w 1776"/>
              <a:gd name="T3" fmla="*/ 2518569 h 1"/>
              <a:gd name="T4" fmla="*/ 0 60000 65536"/>
              <a:gd name="T5" fmla="*/ 0 60000 65536"/>
              <a:gd name="T6" fmla="*/ 0 w 1776"/>
              <a:gd name="T7" fmla="*/ 0 h 1"/>
              <a:gd name="T8" fmla="*/ 1776 w 177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776" h="1">
                <a:moveTo>
                  <a:pt x="0" y="0"/>
                </a:moveTo>
                <a:lnTo>
                  <a:pt x="1776" y="1"/>
                </a:lnTo>
              </a:path>
            </a:pathLst>
          </a:custGeom>
          <a:noFill/>
          <a:ln w="76200" cap="flat" cmpd="sng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1652589" y="2520554"/>
            <a:ext cx="56356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2647950" y="3358754"/>
            <a:ext cx="1214438" cy="120253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18449" name="未知"/>
          <p:cNvSpPr/>
          <p:nvPr/>
        </p:nvSpPr>
        <p:spPr bwMode="auto">
          <a:xfrm>
            <a:off x="1524000" y="1371600"/>
            <a:ext cx="6096000" cy="1258491"/>
          </a:xfrm>
          <a:custGeom>
            <a:avLst/>
            <a:gdLst>
              <a:gd name="T0" fmla="*/ 0 w 3840"/>
              <a:gd name="T1" fmla="*/ 2147483647 h 1057"/>
              <a:gd name="T2" fmla="*/ 1257558763 w 3840"/>
              <a:gd name="T3" fmla="*/ 1161793171 h 1057"/>
              <a:gd name="T4" fmla="*/ 2147483647 w 3840"/>
              <a:gd name="T5" fmla="*/ 20161256 h 1057"/>
              <a:gd name="T6" fmla="*/ 2147483647 w 3840"/>
              <a:gd name="T7" fmla="*/ 1035785321 h 1057"/>
              <a:gd name="T8" fmla="*/ 2147483647 w 3840"/>
              <a:gd name="T9" fmla="*/ 1733868017 h 1057"/>
              <a:gd name="T10" fmla="*/ 2147483647 w 3840"/>
              <a:gd name="T11" fmla="*/ 1935480577 h 1057"/>
              <a:gd name="T12" fmla="*/ 2147483647 w 3840"/>
              <a:gd name="T13" fmla="*/ 2147483647 h 10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40"/>
              <a:gd name="T22" fmla="*/ 0 h 1057"/>
              <a:gd name="T23" fmla="*/ 3840 w 3840"/>
              <a:gd name="T24" fmla="*/ 1057 h 10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40" h="1057">
                <a:moveTo>
                  <a:pt x="0" y="1057"/>
                </a:moveTo>
                <a:cubicBezTo>
                  <a:pt x="83" y="956"/>
                  <a:pt x="335" y="637"/>
                  <a:pt x="499" y="461"/>
                </a:cubicBezTo>
                <a:cubicBezTo>
                  <a:pt x="663" y="286"/>
                  <a:pt x="771" y="17"/>
                  <a:pt x="986" y="8"/>
                </a:cubicBezTo>
                <a:cubicBezTo>
                  <a:pt x="1201" y="0"/>
                  <a:pt x="1542" y="298"/>
                  <a:pt x="1787" y="411"/>
                </a:cubicBezTo>
                <a:cubicBezTo>
                  <a:pt x="2032" y="524"/>
                  <a:pt x="2289" y="628"/>
                  <a:pt x="2459" y="688"/>
                </a:cubicBezTo>
                <a:cubicBezTo>
                  <a:pt x="2629" y="748"/>
                  <a:pt x="2578" y="719"/>
                  <a:pt x="2808" y="768"/>
                </a:cubicBezTo>
                <a:cubicBezTo>
                  <a:pt x="3038" y="817"/>
                  <a:pt x="3625" y="938"/>
                  <a:pt x="3840" y="982"/>
                </a:cubicBezTo>
              </a:path>
            </a:pathLst>
          </a:custGeom>
          <a:noFill/>
          <a:ln w="127000" cmpd="sng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7253288" y="2539604"/>
            <a:ext cx="0" cy="959644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1" name="Text Box 19"/>
          <p:cNvSpPr txBox="1">
            <a:spLocks noChangeArrowheads="1"/>
          </p:cNvSpPr>
          <p:nvPr/>
        </p:nvSpPr>
        <p:spPr bwMode="auto">
          <a:xfrm>
            <a:off x="2743200" y="857251"/>
            <a:ext cx="91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>
                <a:latin typeface="Times New Roman" panose="02020603050405020304" pitchFamily="18" charset="0"/>
                <a:ea typeface="隶书" pitchFamily="49" charset="-122"/>
              </a:rPr>
              <a:t>山</a:t>
            </a:r>
          </a:p>
        </p:txBody>
      </p:sp>
      <p:sp>
        <p:nvSpPr>
          <p:cNvPr id="18452" name="Text Box 20"/>
          <p:cNvSpPr txBox="1">
            <a:spLocks noChangeArrowheads="1"/>
          </p:cNvSpPr>
          <p:nvPr/>
        </p:nvSpPr>
        <p:spPr bwMode="auto">
          <a:xfrm>
            <a:off x="3733800" y="1314450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400</a:t>
            </a:r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7162800" y="2182416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100</a:t>
            </a:r>
          </a:p>
        </p:txBody>
      </p: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4572000" y="1668066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300</a:t>
            </a:r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5410200" y="1943100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200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250825" y="465535"/>
            <a:ext cx="8496300" cy="13234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等高距：</a:t>
            </a:r>
            <a:r>
              <a:rPr lang="zh-CN" altLang="en-US" sz="32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两条相邻等高线之间的高度差。</a:t>
            </a:r>
          </a:p>
          <a:p>
            <a:pPr>
              <a:spcBef>
                <a:spcPct val="50000"/>
              </a:spcBef>
              <a:defRPr/>
            </a:pPr>
            <a:endParaRPr lang="zh-CN" altLang="en-US" sz="32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5364163" y="844154"/>
            <a:ext cx="3059112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（全图一致）</a:t>
            </a:r>
          </a:p>
        </p:txBody>
      </p:sp>
      <p:sp>
        <p:nvSpPr>
          <p:cNvPr id="18458" name="Text Box 26"/>
          <p:cNvSpPr txBox="1">
            <a:spLocks noChangeArrowheads="1"/>
          </p:cNvSpPr>
          <p:nvPr/>
        </p:nvSpPr>
        <p:spPr bwMode="auto">
          <a:xfrm>
            <a:off x="6659563" y="3327797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100</a:t>
            </a:r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5148263" y="3327797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200</a:t>
            </a:r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4140200" y="3219450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300</a:t>
            </a: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3348038" y="3219450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400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8" grpId="0" autoUpdateAnimBg="0"/>
      <p:bldP spid="2152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79388" y="88107"/>
            <a:ext cx="6551612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山地</a:t>
            </a:r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五种部位</a:t>
            </a:r>
            <a:r>
              <a:rPr lang="zh-CN" altLang="en-US" sz="400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的等高线形态</a:t>
            </a:r>
          </a:p>
        </p:txBody>
      </p:sp>
      <p:pic>
        <p:nvPicPr>
          <p:cNvPr id="22531" name="Picture 3" descr="2-49 山脊山谷示意 [转换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26"/>
          <a:stretch>
            <a:fillRect/>
          </a:stretch>
        </p:blipFill>
        <p:spPr bwMode="auto">
          <a:xfrm>
            <a:off x="250825" y="627460"/>
            <a:ext cx="4406900" cy="324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900113" y="4030266"/>
            <a:ext cx="3097212" cy="95410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>
                <a:ea typeface="楷体_GB2312"/>
                <a:cs typeface="楷体_GB2312"/>
              </a:rPr>
              <a:t>    </a:t>
            </a:r>
            <a:r>
              <a:rPr lang="zh-CN" altLang="en-US" sz="2800" b="1">
                <a:ea typeface="黑体" panose="02010609060101010101" pitchFamily="49" charset="-122"/>
              </a:rPr>
              <a:t>等高线闭合，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>
                <a:ea typeface="黑体" panose="02010609060101010101" pitchFamily="49" charset="-122"/>
              </a:rPr>
              <a:t>中间高，四周低</a:t>
            </a:r>
          </a:p>
        </p:txBody>
      </p:sp>
      <p:pic>
        <p:nvPicPr>
          <p:cNvPr id="22533" name="Picture 8" descr="2-49 山脊山谷示意 [转换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3" r="19678"/>
          <a:stretch>
            <a:fillRect/>
          </a:stretch>
        </p:blipFill>
        <p:spPr bwMode="auto">
          <a:xfrm>
            <a:off x="4572001" y="627460"/>
            <a:ext cx="4391025" cy="324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Rectangle 9"/>
          <p:cNvSpPr>
            <a:spLocks noChangeArrowheads="1"/>
          </p:cNvSpPr>
          <p:nvPr/>
        </p:nvSpPr>
        <p:spPr bwMode="auto">
          <a:xfrm>
            <a:off x="4724401" y="4030266"/>
            <a:ext cx="4240213" cy="52322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FFFFFF"/>
                  </a:outerShdw>
                </a:effectLst>
                <a:ea typeface="黑体" panose="02010609060101010101" pitchFamily="49" charset="-122"/>
              </a:rPr>
              <a:t>两个山顶之间的过渡部分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 animBg="1" autoUpdateAnimBg="0"/>
      <p:bldP spid="22534" grpId="0" bldLvl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2-49 山脊山谷示意 [转换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3" r="40117"/>
          <a:stretch>
            <a:fillRect/>
          </a:stretch>
        </p:blipFill>
        <p:spPr bwMode="auto">
          <a:xfrm>
            <a:off x="36513" y="573881"/>
            <a:ext cx="45720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7" descr="2-49 山脊山谷示意 [转换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4" r="60379"/>
          <a:stretch>
            <a:fillRect/>
          </a:stretch>
        </p:blipFill>
        <p:spPr bwMode="auto">
          <a:xfrm>
            <a:off x="4716464" y="519112"/>
            <a:ext cx="4321175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828676" y="3868341"/>
            <a:ext cx="7489825" cy="12003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  <a:flatTx/>
          </a:bodyPr>
          <a:lstStyle/>
          <a:p>
            <a:pPr>
              <a:defRPr/>
            </a:pPr>
            <a:r>
              <a:rPr lang="zh-CN" alt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山谷</a:t>
            </a: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/>
                <a:ea typeface="黑体" panose="02010609060101010101" pitchFamily="49" charset="-122"/>
              </a:rPr>
              <a:t>——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等高线向海拔</a:t>
            </a:r>
            <a:r>
              <a:rPr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处凸出</a:t>
            </a:r>
          </a:p>
          <a:p>
            <a:pPr>
              <a:defRPr/>
            </a:pPr>
            <a:r>
              <a:rPr lang="zh-CN" alt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山脊</a:t>
            </a: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/>
                <a:ea typeface="黑体" panose="02010609060101010101" pitchFamily="49" charset="-122"/>
              </a:rPr>
              <a:t>——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等高线向海拔</a:t>
            </a:r>
            <a:r>
              <a:rPr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低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处凸出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2771776" y="33338"/>
            <a:ext cx="51847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山谷  </a:t>
            </a:r>
            <a:r>
              <a:rPr lang="zh-CN" altLang="en-US" sz="4400" b="1">
                <a:solidFill>
                  <a:srgbClr val="FF6600"/>
                </a:solidFill>
                <a:latin typeface="隶书" pitchFamily="49" charset="-122"/>
                <a:ea typeface="隶书" pitchFamily="49" charset="-122"/>
              </a:rPr>
              <a:t>VS</a:t>
            </a:r>
            <a:r>
              <a:rPr lang="zh-CN" altLang="en-US" sz="4400" b="1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   山脊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ChangeArrowheads="1"/>
          </p:cNvSpPr>
          <p:nvPr/>
        </p:nvSpPr>
        <p:spPr bwMode="auto">
          <a:xfrm>
            <a:off x="1187450" y="4300538"/>
            <a:ext cx="6840538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FFFFFF"/>
                  </a:outerShdw>
                </a:effectLst>
                <a:ea typeface="黑体" panose="02010609060101010101" pitchFamily="49" charset="-122"/>
              </a:rPr>
              <a:t>等高线在陡崖处</a:t>
            </a:r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重合</a:t>
            </a:r>
            <a:r>
              <a:rPr lang="zh-CN" altLang="en-US" sz="3600" b="1">
                <a:effectLst>
                  <a:outerShdw blurRad="38100" dist="38100" dir="2700000" algn="tl">
                    <a:srgbClr val="FFFFFF"/>
                  </a:outerShdw>
                </a:effectLst>
                <a:ea typeface="黑体" panose="02010609060101010101" pitchFamily="49" charset="-122"/>
              </a:rPr>
              <a:t>,呈锯齿状</a:t>
            </a:r>
            <a:endParaRPr lang="zh-CN" altLang="en-US" sz="3600" b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1507" name="Group 3"/>
          <p:cNvGrpSpPr/>
          <p:nvPr/>
        </p:nvGrpSpPr>
        <p:grpSpPr bwMode="auto">
          <a:xfrm>
            <a:off x="827088" y="627460"/>
            <a:ext cx="7200900" cy="3114675"/>
            <a:chOff x="0" y="0"/>
            <a:chExt cx="4128" cy="1105"/>
          </a:xfrm>
        </p:grpSpPr>
        <p:pic>
          <p:nvPicPr>
            <p:cNvPr id="21517" name="Picture 10" descr="未标题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128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1" name="Text Box 7"/>
            <p:cNvSpPr txBox="1">
              <a:spLocks noChangeArrowheads="1"/>
            </p:cNvSpPr>
            <p:nvPr/>
          </p:nvSpPr>
          <p:spPr bwMode="auto">
            <a:xfrm>
              <a:off x="1497" y="16"/>
              <a:ext cx="363" cy="3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微软雅黑" panose="020B0503020204020204" pitchFamily="34" charset="-122"/>
                </a:rPr>
                <a:t>陡崖</a:t>
              </a:r>
            </a:p>
          </p:txBody>
        </p:sp>
        <p:sp>
          <p:nvSpPr>
            <p:cNvPr id="21519" name="Line 8"/>
            <p:cNvSpPr>
              <a:spLocks noChangeShapeType="1"/>
            </p:cNvSpPr>
            <p:nvPr/>
          </p:nvSpPr>
          <p:spPr bwMode="auto">
            <a:xfrm flipH="1">
              <a:off x="1089" y="243"/>
              <a:ext cx="408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0" name="Text Box 9"/>
            <p:cNvSpPr txBox="1">
              <a:spLocks noChangeArrowheads="1"/>
            </p:cNvSpPr>
            <p:nvPr/>
          </p:nvSpPr>
          <p:spPr bwMode="auto">
            <a:xfrm rot="19825873">
              <a:off x="3251" y="619"/>
              <a:ext cx="498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000">
                  <a:ea typeface="微软雅黑" panose="020B0503020204020204" pitchFamily="34" charset="-122"/>
                </a:rPr>
                <a:t>陡崖</a:t>
              </a:r>
            </a:p>
          </p:txBody>
        </p:sp>
      </p:grpSp>
      <p:grpSp>
        <p:nvGrpSpPr>
          <p:cNvPr id="21508" name="Group 8"/>
          <p:cNvGrpSpPr/>
          <p:nvPr/>
        </p:nvGrpSpPr>
        <p:grpSpPr bwMode="auto">
          <a:xfrm rot="180000">
            <a:off x="5076825" y="3921919"/>
            <a:ext cx="2376488" cy="278606"/>
            <a:chOff x="0" y="0"/>
            <a:chExt cx="1452" cy="234"/>
          </a:xfrm>
        </p:grpSpPr>
        <p:sp>
          <p:nvSpPr>
            <p:cNvPr id="21509" name="未知"/>
            <p:cNvSpPr/>
            <p:nvPr/>
          </p:nvSpPr>
          <p:spPr bwMode="auto">
            <a:xfrm>
              <a:off x="0" y="0"/>
              <a:ext cx="1452" cy="52"/>
            </a:xfrm>
            <a:custGeom>
              <a:avLst/>
              <a:gdLst>
                <a:gd name="T0" fmla="*/ 0 w 1452"/>
                <a:gd name="T1" fmla="*/ 52 h 52"/>
                <a:gd name="T2" fmla="*/ 590 w 1452"/>
                <a:gd name="T3" fmla="*/ 7 h 52"/>
                <a:gd name="T4" fmla="*/ 907 w 1452"/>
                <a:gd name="T5" fmla="*/ 7 h 52"/>
                <a:gd name="T6" fmla="*/ 1452 w 1452"/>
                <a:gd name="T7" fmla="*/ 52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2"/>
                <a:gd name="T13" fmla="*/ 0 h 52"/>
                <a:gd name="T14" fmla="*/ 1452 w 1452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2" h="52">
                  <a:moveTo>
                    <a:pt x="0" y="52"/>
                  </a:moveTo>
                  <a:cubicBezTo>
                    <a:pt x="219" y="33"/>
                    <a:pt x="439" y="14"/>
                    <a:pt x="590" y="7"/>
                  </a:cubicBezTo>
                  <a:cubicBezTo>
                    <a:pt x="741" y="0"/>
                    <a:pt x="763" y="0"/>
                    <a:pt x="907" y="7"/>
                  </a:cubicBezTo>
                  <a:cubicBezTo>
                    <a:pt x="1051" y="14"/>
                    <a:pt x="1361" y="44"/>
                    <a:pt x="1452" y="52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0" name="Line 10"/>
            <p:cNvSpPr>
              <a:spLocks noChangeShapeType="1"/>
            </p:cNvSpPr>
            <p:nvPr/>
          </p:nvSpPr>
          <p:spPr bwMode="auto">
            <a:xfrm>
              <a:off x="136" y="7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1" name="Line 11"/>
            <p:cNvSpPr>
              <a:spLocks noChangeShapeType="1"/>
            </p:cNvSpPr>
            <p:nvPr/>
          </p:nvSpPr>
          <p:spPr bwMode="auto">
            <a:xfrm>
              <a:off x="363" y="7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2" name="Line 12"/>
            <p:cNvSpPr>
              <a:spLocks noChangeShapeType="1"/>
            </p:cNvSpPr>
            <p:nvPr/>
          </p:nvSpPr>
          <p:spPr bwMode="auto">
            <a:xfrm>
              <a:off x="544" y="7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3" name="Line 13"/>
            <p:cNvSpPr>
              <a:spLocks noChangeShapeType="1"/>
            </p:cNvSpPr>
            <p:nvPr/>
          </p:nvSpPr>
          <p:spPr bwMode="auto">
            <a:xfrm>
              <a:off x="726" y="7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4" name="Line 14"/>
            <p:cNvSpPr>
              <a:spLocks noChangeShapeType="1"/>
            </p:cNvSpPr>
            <p:nvPr/>
          </p:nvSpPr>
          <p:spPr bwMode="auto">
            <a:xfrm>
              <a:off x="907" y="7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5" name="Line 15"/>
            <p:cNvSpPr>
              <a:spLocks noChangeShapeType="1"/>
            </p:cNvSpPr>
            <p:nvPr/>
          </p:nvSpPr>
          <p:spPr bwMode="auto">
            <a:xfrm>
              <a:off x="1089" y="7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6" name="Line 16"/>
            <p:cNvSpPr>
              <a:spLocks noChangeShapeType="1"/>
            </p:cNvSpPr>
            <p:nvPr/>
          </p:nvSpPr>
          <p:spPr bwMode="auto">
            <a:xfrm>
              <a:off x="1270" y="52"/>
              <a:ext cx="0" cy="18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ldLvl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252414" y="195262"/>
            <a:ext cx="5761037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  <a:flatTx/>
          </a:bodyPr>
          <a:lstStyle/>
          <a:p>
            <a:pPr>
              <a:defRPr/>
            </a:pPr>
            <a:r>
              <a:rPr lang="zh-CN" altLang="en-US" sz="36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等高线</a:t>
            </a:r>
            <a:r>
              <a:rPr lang="zh-CN" altLang="en-US" sz="3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五种地形部位</a:t>
            </a:r>
            <a:r>
              <a:rPr lang="zh-CN" altLang="en-US" sz="36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246599" y="897731"/>
            <a:ext cx="100540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  <a:flatTx/>
          </a:bodyPr>
          <a:lstStyle/>
          <a:p>
            <a:pPr algn="ctr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山顶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119849" y="678656"/>
            <a:ext cx="100540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  <a:flatTx/>
          </a:bodyPr>
          <a:lstStyle/>
          <a:p>
            <a:pPr algn="ctr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山脊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1763713" y="1006079"/>
            <a:ext cx="19431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  <a:flatTx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向低凸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858162" y="678656"/>
            <a:ext cx="100540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  <a:flatTx/>
          </a:bodyPr>
          <a:lstStyle/>
          <a:p>
            <a:pPr algn="ctr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山谷</a:t>
            </a:r>
            <a:endParaRPr lang="zh-CN" altLang="en-US" sz="3200" b="1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3635375" y="1006079"/>
            <a:ext cx="208915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  <a:flatTx/>
          </a:bodyPr>
          <a:lstStyle/>
          <a:p>
            <a:pPr>
              <a:defRPr/>
            </a:pPr>
            <a:r>
              <a:rPr 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向高凸</a:t>
            </a:r>
            <a:r>
              <a:rPr 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5647274" y="897731"/>
            <a:ext cx="100540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  <a:flatTx/>
          </a:bodyPr>
          <a:lstStyle/>
          <a:p>
            <a:pPr algn="ctr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鞍部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7376062" y="681037"/>
            <a:ext cx="100540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  <a:flatTx/>
          </a:bodyPr>
          <a:lstStyle/>
          <a:p>
            <a:pPr algn="ctr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陡崖</a:t>
            </a:r>
            <a:endParaRPr lang="zh-CN" altLang="en-US" sz="3200" b="1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7380288" y="1006079"/>
            <a:ext cx="12954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  <a:flatTx/>
          </a:bodyPr>
          <a:lstStyle/>
          <a:p>
            <a:pPr>
              <a:defRPr/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重叠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22539" name="WordArt 11"/>
          <p:cNvSpPr>
            <a:spLocks noChangeArrowheads="1" noChangeShapeType="1"/>
          </p:cNvSpPr>
          <p:nvPr/>
        </p:nvSpPr>
        <p:spPr bwMode="auto">
          <a:xfrm>
            <a:off x="5148263" y="195263"/>
            <a:ext cx="3960812" cy="4857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隶书"/>
                <a:ea typeface="隶书"/>
              </a:rPr>
              <a:t>巩固！强化！</a:t>
            </a:r>
          </a:p>
        </p:txBody>
      </p:sp>
      <p:pic>
        <p:nvPicPr>
          <p:cNvPr id="22540" name="Picture 12" descr="{176932E3-CDFB-4037-BACA-13091798EF3A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1383506"/>
            <a:ext cx="8856663" cy="278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2989264" y="3381375"/>
            <a:ext cx="71437" cy="702469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4573588" y="2950369"/>
            <a:ext cx="215900" cy="8096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3" name="AutoShape 15"/>
          <p:cNvSpPr>
            <a:spLocks noChangeArrowheads="1"/>
          </p:cNvSpPr>
          <p:nvPr/>
        </p:nvSpPr>
        <p:spPr bwMode="auto">
          <a:xfrm>
            <a:off x="6372225" y="3165872"/>
            <a:ext cx="215900" cy="161925"/>
          </a:xfrm>
          <a:prstGeom prst="flowChartConnector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1189039" y="4245769"/>
            <a:ext cx="6624637" cy="98488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重点地图：课本</a:t>
            </a:r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P39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图</a:t>
            </a:r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2-49</a:t>
            </a:r>
          </a:p>
          <a:p>
            <a:pPr>
              <a:defRPr/>
            </a:pPr>
            <a:endParaRPr lang="zh-CN" altLang="en-US"/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179388" y="1383506"/>
            <a:ext cx="1655762" cy="12430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1979613" y="1383506"/>
            <a:ext cx="1655762" cy="12430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3779838" y="1383506"/>
            <a:ext cx="1655762" cy="12430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5620" name="Rectangle 20"/>
          <p:cNvSpPr>
            <a:spLocks noChangeArrowheads="1"/>
          </p:cNvSpPr>
          <p:nvPr/>
        </p:nvSpPr>
        <p:spPr bwMode="auto">
          <a:xfrm>
            <a:off x="5580063" y="1383506"/>
            <a:ext cx="1655762" cy="12430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7380288" y="1383506"/>
            <a:ext cx="1655762" cy="12430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ldLvl="0" autoUpdateAnimBg="0"/>
      <p:bldP spid="25604" grpId="0" autoUpdateAnimBg="0"/>
      <p:bldP spid="25605" grpId="0" autoUpdateAnimBg="0"/>
      <p:bldP spid="25606" grpId="0" autoUpdateAnimBg="0"/>
      <p:bldP spid="25607" grpId="0" autoUpdateAnimBg="0"/>
      <p:bldP spid="25608" grpId="0" autoUpdateAnimBg="0"/>
      <p:bldP spid="25609" grpId="0" autoUpdateAnimBg="0"/>
      <p:bldP spid="25610" grpId="0" autoUpdateAnimBg="0"/>
      <p:bldP spid="25616" grpId="0" bldLvl="0" animBg="1" autoUpdateAnimBg="0"/>
      <p:bldP spid="25617" grpId="0" animBg="1"/>
      <p:bldP spid="25618" grpId="0" animBg="1"/>
      <p:bldP spid="25619" grpId="0" animBg="1"/>
      <p:bldP spid="25620" grpId="0" animBg="1"/>
      <p:bldP spid="256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08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571625"/>
            <a:ext cx="24130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555875" y="1614488"/>
            <a:ext cx="4103688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defRPr/>
            </a:pPr>
            <a:endParaRPr lang="en-US" altLang="zh-CN" sz="4400" b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itchFamily="49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sz="4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itchFamily="49" charset="-122"/>
              </a:rPr>
              <a:t>        </a:t>
            </a:r>
            <a:r>
              <a:rPr lang="zh-CN" altLang="en-US" sz="4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itchFamily="49" charset="-122"/>
              </a:rPr>
              <a:t>地表各种高低起伏的形态总称为</a:t>
            </a:r>
            <a:r>
              <a:rPr lang="zh-CN" altLang="en-US" sz="4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itchFamily="49" charset="-122"/>
              </a:rPr>
              <a:t>地形。</a:t>
            </a:r>
          </a:p>
        </p:txBody>
      </p:sp>
      <p:pic>
        <p:nvPicPr>
          <p:cNvPr id="5124" name="Picture 4" descr="0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6" y="3814763"/>
            <a:ext cx="29876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13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0"/>
            <a:ext cx="29527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1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5431"/>
            <a:ext cx="2413000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1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0"/>
            <a:ext cx="3179763" cy="141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 descr="05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814762"/>
            <a:ext cx="3016250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02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/>
          <a:stretch>
            <a:fillRect/>
          </a:stretch>
        </p:blipFill>
        <p:spPr bwMode="auto">
          <a:xfrm>
            <a:off x="0" y="3652838"/>
            <a:ext cx="317976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 descr="1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60700" cy="142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REMIND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860635" y="413027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>
              <a:latin typeface="Tahoma" panose="020B0604030504040204" pitchFamily="34" charset="0"/>
              <a:ea typeface="华文彩云" pitchFamily="2" charset="-122"/>
            </a:endParaRPr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8061035" y="315872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>
              <a:latin typeface="Tahoma" panose="020B0604030504040204" pitchFamily="34" charset="0"/>
              <a:ea typeface="华文彩云" pitchFamily="2" charset="-122"/>
            </a:endParaRPr>
          </a:p>
        </p:txBody>
      </p:sp>
      <p:pic>
        <p:nvPicPr>
          <p:cNvPr id="23556" name="Picture 5" descr="等高线地形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860"/>
            <a:ext cx="9144000" cy="51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-13660" y="0"/>
            <a:ext cx="3875420" cy="83356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2"/>
            </a:solidFill>
            <a:miter lim="800000"/>
          </a:ln>
        </p:spPr>
        <p:txBody>
          <a:bodyPr wrap="none" lIns="90170" tIns="46990" rIns="90170" bIns="4699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FF0066"/>
                </a:solidFill>
                <a:latin typeface="华文新魏" pitchFamily="2" charset="-122"/>
                <a:ea typeface="华文新魏" pitchFamily="2" charset="-122"/>
              </a:rPr>
              <a:t>等高线地形图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bldLvl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5165435" y="275867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>
              <a:latin typeface="Tahoma" panose="020B0604030504040204" pitchFamily="34" charset="0"/>
              <a:ea typeface="华文彩云" pitchFamily="2" charset="-122"/>
            </a:endParaRPr>
          </a:p>
        </p:txBody>
      </p:sp>
      <p:pic>
        <p:nvPicPr>
          <p:cNvPr id="24579" name="Picture 4" descr="等高线分层设色地形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0"/>
            <a:ext cx="91821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321179" y="2156251"/>
            <a:ext cx="1847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140" y="0"/>
            <a:ext cx="63401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800" b="1">
                <a:latin typeface="华文新魏" pitchFamily="2" charset="-122"/>
                <a:ea typeface="华文新魏" pitchFamily="2" charset="-122"/>
              </a:rPr>
              <a:t>等高线分层设色地形图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027" descr="中国地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9" y="33338"/>
            <a:ext cx="8785225" cy="508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2"/>
          <p:cNvSpPr txBox="1">
            <a:spLocks noChangeArrowheads="1"/>
          </p:cNvSpPr>
          <p:nvPr/>
        </p:nvSpPr>
        <p:spPr bwMode="auto">
          <a:xfrm>
            <a:off x="99556" y="0"/>
            <a:ext cx="4493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FF0066"/>
                </a:solidFill>
                <a:latin typeface="华文新魏" pitchFamily="2" charset="-122"/>
                <a:ea typeface="华文新魏" pitchFamily="2" charset="-122"/>
              </a:rPr>
              <a:t>分层设色地形图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2"/>
          <p:cNvSpPr>
            <a:spLocks noChangeArrowheads="1"/>
          </p:cNvSpPr>
          <p:nvPr/>
        </p:nvSpPr>
        <p:spPr bwMode="auto">
          <a:xfrm>
            <a:off x="2274889" y="3059907"/>
            <a:ext cx="5462587" cy="778669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35" name="Oval 26"/>
          <p:cNvSpPr>
            <a:spLocks noChangeArrowheads="1"/>
          </p:cNvSpPr>
          <p:nvPr/>
        </p:nvSpPr>
        <p:spPr bwMode="auto">
          <a:xfrm>
            <a:off x="2289175" y="3057525"/>
            <a:ext cx="5462588" cy="778669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36" name="Oval 19"/>
          <p:cNvSpPr>
            <a:spLocks noChangeArrowheads="1"/>
          </p:cNvSpPr>
          <p:nvPr/>
        </p:nvSpPr>
        <p:spPr bwMode="auto">
          <a:xfrm>
            <a:off x="2508250" y="3178968"/>
            <a:ext cx="3646488" cy="539354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37" name="Oval 25"/>
          <p:cNvSpPr>
            <a:spLocks noChangeArrowheads="1"/>
          </p:cNvSpPr>
          <p:nvPr/>
        </p:nvSpPr>
        <p:spPr bwMode="auto">
          <a:xfrm>
            <a:off x="2505075" y="3171825"/>
            <a:ext cx="3646488" cy="539354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38" name="Oval 16"/>
          <p:cNvSpPr>
            <a:spLocks noChangeArrowheads="1"/>
          </p:cNvSpPr>
          <p:nvPr/>
        </p:nvSpPr>
        <p:spPr bwMode="auto">
          <a:xfrm>
            <a:off x="2852738" y="3299222"/>
            <a:ext cx="2209800" cy="300038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39" name="Oval 24"/>
          <p:cNvSpPr>
            <a:spLocks noChangeArrowheads="1"/>
          </p:cNvSpPr>
          <p:nvPr/>
        </p:nvSpPr>
        <p:spPr bwMode="auto">
          <a:xfrm>
            <a:off x="2847975" y="3295650"/>
            <a:ext cx="2209800" cy="300038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40" name="Line 20"/>
          <p:cNvSpPr>
            <a:spLocks noChangeShapeType="1"/>
          </p:cNvSpPr>
          <p:nvPr/>
        </p:nvSpPr>
        <p:spPr bwMode="auto">
          <a:xfrm>
            <a:off x="2236788" y="2501504"/>
            <a:ext cx="0" cy="958453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1" name="Line 18"/>
          <p:cNvSpPr>
            <a:spLocks noChangeShapeType="1"/>
          </p:cNvSpPr>
          <p:nvPr/>
        </p:nvSpPr>
        <p:spPr bwMode="auto">
          <a:xfrm>
            <a:off x="6118225" y="2280047"/>
            <a:ext cx="0" cy="1198959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2" name="Line 17"/>
          <p:cNvSpPr>
            <a:spLocks noChangeShapeType="1"/>
          </p:cNvSpPr>
          <p:nvPr/>
        </p:nvSpPr>
        <p:spPr bwMode="auto">
          <a:xfrm>
            <a:off x="2544763" y="2240757"/>
            <a:ext cx="0" cy="1197769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3" name="Line 15"/>
          <p:cNvSpPr>
            <a:spLocks noChangeShapeType="1"/>
          </p:cNvSpPr>
          <p:nvPr/>
        </p:nvSpPr>
        <p:spPr bwMode="auto">
          <a:xfrm>
            <a:off x="5087938" y="1981200"/>
            <a:ext cx="0" cy="1438275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4" name="Line 14"/>
          <p:cNvSpPr>
            <a:spLocks noChangeShapeType="1"/>
          </p:cNvSpPr>
          <p:nvPr/>
        </p:nvSpPr>
        <p:spPr bwMode="auto">
          <a:xfrm>
            <a:off x="2852738" y="1981200"/>
            <a:ext cx="0" cy="1438275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5" name="Line 11"/>
          <p:cNvSpPr>
            <a:spLocks noChangeShapeType="1"/>
          </p:cNvSpPr>
          <p:nvPr/>
        </p:nvSpPr>
        <p:spPr bwMode="auto">
          <a:xfrm>
            <a:off x="4424363" y="1710928"/>
            <a:ext cx="0" cy="1738313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6" name="Line 10"/>
          <p:cNvSpPr>
            <a:spLocks noChangeShapeType="1"/>
          </p:cNvSpPr>
          <p:nvPr/>
        </p:nvSpPr>
        <p:spPr bwMode="auto">
          <a:xfrm>
            <a:off x="3146425" y="1681162"/>
            <a:ext cx="0" cy="1738313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7" name="Line 6"/>
          <p:cNvSpPr>
            <a:spLocks noChangeShapeType="1"/>
          </p:cNvSpPr>
          <p:nvPr/>
        </p:nvSpPr>
        <p:spPr bwMode="auto">
          <a:xfrm>
            <a:off x="3024189" y="1710929"/>
            <a:ext cx="15462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8" name="Line 7"/>
          <p:cNvSpPr>
            <a:spLocks noChangeShapeType="1"/>
          </p:cNvSpPr>
          <p:nvPr/>
        </p:nvSpPr>
        <p:spPr bwMode="auto">
          <a:xfrm>
            <a:off x="2728914" y="1981200"/>
            <a:ext cx="2541587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9" name="Freeform 8"/>
          <p:cNvSpPr/>
          <p:nvPr/>
        </p:nvSpPr>
        <p:spPr bwMode="auto">
          <a:xfrm>
            <a:off x="2397125" y="2260998"/>
            <a:ext cx="4089400" cy="1190"/>
          </a:xfrm>
          <a:custGeom>
            <a:avLst/>
            <a:gdLst>
              <a:gd name="T0" fmla="*/ 0 w 1776"/>
              <a:gd name="T1" fmla="*/ 0 h 1"/>
              <a:gd name="T2" fmla="*/ 2147483647 w 1776"/>
              <a:gd name="T3" fmla="*/ 2518569 h 1"/>
              <a:gd name="T4" fmla="*/ 0 60000 65536"/>
              <a:gd name="T5" fmla="*/ 0 60000 65536"/>
              <a:gd name="T6" fmla="*/ 0 w 1776"/>
              <a:gd name="T7" fmla="*/ 0 h 1"/>
              <a:gd name="T8" fmla="*/ 1776 w 177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776" h="1">
                <a:moveTo>
                  <a:pt x="0" y="0"/>
                </a:moveTo>
                <a:lnTo>
                  <a:pt x="1776" y="1"/>
                </a:lnTo>
              </a:path>
            </a:pathLst>
          </a:custGeom>
          <a:noFill/>
          <a:ln w="76200" cmpd="sng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0" name="Line 9"/>
          <p:cNvSpPr>
            <a:spLocks noChangeShapeType="1"/>
          </p:cNvSpPr>
          <p:nvPr/>
        </p:nvSpPr>
        <p:spPr bwMode="auto">
          <a:xfrm>
            <a:off x="2176464" y="2520554"/>
            <a:ext cx="56356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1" name="Oval 12"/>
          <p:cNvSpPr>
            <a:spLocks noChangeArrowheads="1"/>
          </p:cNvSpPr>
          <p:nvPr/>
        </p:nvSpPr>
        <p:spPr bwMode="auto">
          <a:xfrm>
            <a:off x="3171825" y="3358754"/>
            <a:ext cx="1214438" cy="120253"/>
          </a:xfrm>
          <a:prstGeom prst="ellipse">
            <a:avLst/>
          </a:prstGeom>
          <a:noFill/>
          <a:ln w="50800">
            <a:solidFill>
              <a:srgbClr val="8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52" name="Oval 13"/>
          <p:cNvSpPr>
            <a:spLocks noChangeArrowheads="1"/>
          </p:cNvSpPr>
          <p:nvPr/>
        </p:nvSpPr>
        <p:spPr bwMode="auto">
          <a:xfrm>
            <a:off x="3190876" y="3352800"/>
            <a:ext cx="1216025" cy="120254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26645" name="Freeform 3"/>
          <p:cNvSpPr/>
          <p:nvPr/>
        </p:nvSpPr>
        <p:spPr bwMode="auto">
          <a:xfrm>
            <a:off x="2047875" y="1371600"/>
            <a:ext cx="6096000" cy="1258491"/>
          </a:xfrm>
          <a:custGeom>
            <a:avLst/>
            <a:gdLst>
              <a:gd name="T0" fmla="*/ 0 w 3840"/>
              <a:gd name="T1" fmla="*/ 2147483647 h 1057"/>
              <a:gd name="T2" fmla="*/ 1257558763 w 3840"/>
              <a:gd name="T3" fmla="*/ 1161793171 h 1057"/>
              <a:gd name="T4" fmla="*/ 2147483647 w 3840"/>
              <a:gd name="T5" fmla="*/ 20161256 h 1057"/>
              <a:gd name="T6" fmla="*/ 2147483647 w 3840"/>
              <a:gd name="T7" fmla="*/ 1035785321 h 1057"/>
              <a:gd name="T8" fmla="*/ 2147483647 w 3840"/>
              <a:gd name="T9" fmla="*/ 1733868017 h 1057"/>
              <a:gd name="T10" fmla="*/ 2147483647 w 3840"/>
              <a:gd name="T11" fmla="*/ 1935480577 h 1057"/>
              <a:gd name="T12" fmla="*/ 2147483647 w 3840"/>
              <a:gd name="T13" fmla="*/ 2147483647 h 10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40"/>
              <a:gd name="T22" fmla="*/ 0 h 1057"/>
              <a:gd name="T23" fmla="*/ 3840 w 3840"/>
              <a:gd name="T24" fmla="*/ 1057 h 10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40" h="1057">
                <a:moveTo>
                  <a:pt x="0" y="1057"/>
                </a:moveTo>
                <a:cubicBezTo>
                  <a:pt x="83" y="956"/>
                  <a:pt x="335" y="637"/>
                  <a:pt x="499" y="461"/>
                </a:cubicBezTo>
                <a:cubicBezTo>
                  <a:pt x="663" y="286"/>
                  <a:pt x="771" y="17"/>
                  <a:pt x="986" y="8"/>
                </a:cubicBezTo>
                <a:cubicBezTo>
                  <a:pt x="1201" y="0"/>
                  <a:pt x="1542" y="298"/>
                  <a:pt x="1787" y="411"/>
                </a:cubicBezTo>
                <a:cubicBezTo>
                  <a:pt x="2032" y="524"/>
                  <a:pt x="2289" y="628"/>
                  <a:pt x="2459" y="688"/>
                </a:cubicBezTo>
                <a:cubicBezTo>
                  <a:pt x="2629" y="748"/>
                  <a:pt x="2578" y="719"/>
                  <a:pt x="2808" y="768"/>
                </a:cubicBezTo>
                <a:cubicBezTo>
                  <a:pt x="3038" y="817"/>
                  <a:pt x="3625" y="938"/>
                  <a:pt x="3840" y="982"/>
                </a:cubicBezTo>
              </a:path>
            </a:pathLst>
          </a:custGeom>
          <a:noFill/>
          <a:ln w="127000" cmpd="sng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4" name="Line 21"/>
          <p:cNvSpPr>
            <a:spLocks noChangeShapeType="1"/>
          </p:cNvSpPr>
          <p:nvPr/>
        </p:nvSpPr>
        <p:spPr bwMode="auto">
          <a:xfrm>
            <a:off x="7777163" y="2539604"/>
            <a:ext cx="0" cy="959644"/>
          </a:xfrm>
          <a:prstGeom prst="line">
            <a:avLst/>
          </a:prstGeom>
          <a:noFill/>
          <a:ln w="38100">
            <a:solidFill>
              <a:srgbClr val="8000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5" name="AutoShape 28"/>
          <p:cNvSpPr/>
          <p:nvPr/>
        </p:nvSpPr>
        <p:spPr bwMode="auto">
          <a:xfrm rot="-5359827">
            <a:off x="2676525" y="3352800"/>
            <a:ext cx="114300" cy="1066800"/>
          </a:xfrm>
          <a:prstGeom prst="leftBrace">
            <a:avLst>
              <a:gd name="adj1" fmla="val 58333"/>
              <a:gd name="adj2" fmla="val 50000"/>
            </a:avLst>
          </a:prstGeom>
          <a:noFill/>
          <a:ln w="76200">
            <a:solidFill>
              <a:srgbClr val="FF66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56" name="Text Box 29"/>
          <p:cNvSpPr txBox="1">
            <a:spLocks noChangeArrowheads="1"/>
          </p:cNvSpPr>
          <p:nvPr/>
        </p:nvSpPr>
        <p:spPr bwMode="auto">
          <a:xfrm>
            <a:off x="-609600" y="4057651"/>
            <a:ext cx="36401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663300"/>
                </a:solidFill>
                <a:latin typeface="华文彩云" pitchFamily="2" charset="-122"/>
                <a:ea typeface="华文彩云" pitchFamily="2" charset="-122"/>
              </a:rPr>
              <a:t>等高线</a:t>
            </a:r>
            <a:r>
              <a:rPr lang="zh-CN" altLang="en-US" sz="4000" b="1" u="sng">
                <a:solidFill>
                  <a:srgbClr val="663300"/>
                </a:solidFill>
                <a:latin typeface="华文彩云" pitchFamily="2" charset="-122"/>
                <a:ea typeface="华文彩云" pitchFamily="2" charset="-122"/>
              </a:rPr>
              <a:t>        </a:t>
            </a:r>
            <a:endParaRPr lang="zh-CN" altLang="en-US" sz="4000" b="1">
              <a:solidFill>
                <a:srgbClr val="663300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57" name="Text Box 30"/>
          <p:cNvSpPr txBox="1">
            <a:spLocks noChangeArrowheads="1"/>
          </p:cNvSpPr>
          <p:nvPr/>
        </p:nvSpPr>
        <p:spPr bwMode="auto">
          <a:xfrm>
            <a:off x="749300" y="1221582"/>
            <a:ext cx="210343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000000"/>
                </a:solidFill>
                <a:latin typeface="华文彩云" pitchFamily="2" charset="-122"/>
                <a:ea typeface="华文彩云" pitchFamily="2" charset="-122"/>
              </a:rPr>
              <a:t>坡陡的地方</a:t>
            </a:r>
          </a:p>
        </p:txBody>
      </p:sp>
      <p:sp>
        <p:nvSpPr>
          <p:cNvPr id="18458" name="Text Box 31"/>
          <p:cNvSpPr txBox="1">
            <a:spLocks noChangeArrowheads="1"/>
          </p:cNvSpPr>
          <p:nvPr/>
        </p:nvSpPr>
        <p:spPr bwMode="auto">
          <a:xfrm>
            <a:off x="6391275" y="1168004"/>
            <a:ext cx="1981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000000"/>
                </a:solidFill>
                <a:latin typeface="华文彩云" pitchFamily="2" charset="-122"/>
                <a:ea typeface="华文彩云" pitchFamily="2" charset="-122"/>
              </a:rPr>
              <a:t>坡缓的地方</a:t>
            </a:r>
          </a:p>
        </p:txBody>
      </p:sp>
      <p:sp>
        <p:nvSpPr>
          <p:cNvPr id="18459" name="AutoShape 32"/>
          <p:cNvSpPr/>
          <p:nvPr/>
        </p:nvSpPr>
        <p:spPr bwMode="auto">
          <a:xfrm rot="-5436281">
            <a:off x="6042025" y="2338388"/>
            <a:ext cx="161925" cy="3276600"/>
          </a:xfrm>
          <a:prstGeom prst="leftBrace">
            <a:avLst>
              <a:gd name="adj1" fmla="val 126471"/>
              <a:gd name="adj2" fmla="val 50000"/>
            </a:avLst>
          </a:prstGeom>
          <a:noFill/>
          <a:ln w="76200">
            <a:solidFill>
              <a:srgbClr val="FF66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800" b="1">
              <a:solidFill>
                <a:schemeClr val="hlink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60" name="Text Box 33"/>
          <p:cNvSpPr txBox="1">
            <a:spLocks noChangeArrowheads="1"/>
          </p:cNvSpPr>
          <p:nvPr/>
        </p:nvSpPr>
        <p:spPr bwMode="auto">
          <a:xfrm>
            <a:off x="3676650" y="4098132"/>
            <a:ext cx="3352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663300"/>
                </a:solidFill>
                <a:latin typeface="华文彩云" pitchFamily="2" charset="-122"/>
                <a:ea typeface="华文彩云" pitchFamily="2" charset="-122"/>
              </a:rPr>
              <a:t>等高线</a:t>
            </a:r>
            <a:r>
              <a:rPr lang="zh-CN" altLang="en-US" sz="4000" b="1" u="sng">
                <a:solidFill>
                  <a:srgbClr val="663300"/>
                </a:solidFill>
                <a:latin typeface="华文彩云" pitchFamily="2" charset="-122"/>
                <a:ea typeface="华文彩云" pitchFamily="2" charset="-122"/>
              </a:rPr>
              <a:t>         </a:t>
            </a:r>
            <a:endParaRPr lang="zh-CN" altLang="en-US" sz="4000" b="1">
              <a:solidFill>
                <a:srgbClr val="663300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8461" name="Text Box 34"/>
          <p:cNvSpPr txBox="1">
            <a:spLocks noChangeArrowheads="1"/>
          </p:cNvSpPr>
          <p:nvPr/>
        </p:nvSpPr>
        <p:spPr bwMode="auto">
          <a:xfrm>
            <a:off x="1763713" y="4015979"/>
            <a:ext cx="1676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FF0066"/>
                </a:solidFill>
                <a:latin typeface="华文彩云" pitchFamily="2" charset="-122"/>
                <a:ea typeface="黑体" panose="02010609060101010101" pitchFamily="49" charset="-122"/>
              </a:rPr>
              <a:t>密集</a:t>
            </a:r>
          </a:p>
        </p:txBody>
      </p:sp>
      <p:sp>
        <p:nvSpPr>
          <p:cNvPr id="18462" name="Text Box 35"/>
          <p:cNvSpPr txBox="1">
            <a:spLocks noChangeArrowheads="1"/>
          </p:cNvSpPr>
          <p:nvPr/>
        </p:nvSpPr>
        <p:spPr bwMode="auto">
          <a:xfrm>
            <a:off x="6015038" y="4073129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>
                <a:solidFill>
                  <a:srgbClr val="FF0066"/>
                </a:solidFill>
                <a:latin typeface="华文彩云" pitchFamily="2" charset="-122"/>
                <a:ea typeface="黑体" panose="02010609060101010101" pitchFamily="49" charset="-122"/>
              </a:rPr>
              <a:t>稀疏</a:t>
            </a:r>
          </a:p>
        </p:txBody>
      </p:sp>
      <p:sp>
        <p:nvSpPr>
          <p:cNvPr id="26655" name="Text Box 36"/>
          <p:cNvSpPr txBox="1">
            <a:spLocks noChangeArrowheads="1"/>
          </p:cNvSpPr>
          <p:nvPr/>
        </p:nvSpPr>
        <p:spPr bwMode="auto">
          <a:xfrm>
            <a:off x="2528888" y="789385"/>
            <a:ext cx="20431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400">
                <a:latin typeface="华文彩云" pitchFamily="2" charset="-122"/>
                <a:ea typeface="隶书" pitchFamily="49" charset="-122"/>
              </a:rPr>
              <a:t>山顶</a:t>
            </a:r>
          </a:p>
        </p:txBody>
      </p:sp>
      <p:sp>
        <p:nvSpPr>
          <p:cNvPr id="26656" name="Text Box 37"/>
          <p:cNvSpPr txBox="1">
            <a:spLocks noChangeArrowheads="1"/>
          </p:cNvSpPr>
          <p:nvPr/>
        </p:nvSpPr>
        <p:spPr bwMode="auto">
          <a:xfrm>
            <a:off x="4148138" y="1113235"/>
            <a:ext cx="114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66"/>
                </a:solidFill>
                <a:latin typeface="华文彩云" pitchFamily="2" charset="-122"/>
                <a:ea typeface="华文彩云" pitchFamily="2" charset="-122"/>
              </a:rPr>
              <a:t>800</a:t>
            </a:r>
          </a:p>
        </p:txBody>
      </p:sp>
      <p:sp>
        <p:nvSpPr>
          <p:cNvPr id="26657" name="Text Box 38"/>
          <p:cNvSpPr txBox="1">
            <a:spLocks noChangeArrowheads="1"/>
          </p:cNvSpPr>
          <p:nvPr/>
        </p:nvSpPr>
        <p:spPr bwMode="auto">
          <a:xfrm>
            <a:off x="7389813" y="2045494"/>
            <a:ext cx="114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66"/>
                </a:solidFill>
                <a:latin typeface="华文彩云" pitchFamily="2" charset="-122"/>
                <a:ea typeface="华文彩云" pitchFamily="2" charset="-122"/>
              </a:rPr>
              <a:t>500</a:t>
            </a:r>
          </a:p>
        </p:txBody>
      </p:sp>
      <p:sp>
        <p:nvSpPr>
          <p:cNvPr id="26658" name="Text Box 39"/>
          <p:cNvSpPr txBox="1">
            <a:spLocks noChangeArrowheads="1"/>
          </p:cNvSpPr>
          <p:nvPr/>
        </p:nvSpPr>
        <p:spPr bwMode="auto">
          <a:xfrm>
            <a:off x="4986338" y="1466851"/>
            <a:ext cx="114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66"/>
                </a:solidFill>
                <a:latin typeface="华文彩云" pitchFamily="2" charset="-122"/>
                <a:ea typeface="华文彩云" pitchFamily="2" charset="-122"/>
              </a:rPr>
              <a:t>700</a:t>
            </a:r>
          </a:p>
        </p:txBody>
      </p:sp>
      <p:sp>
        <p:nvSpPr>
          <p:cNvPr id="26659" name="Text Box 40"/>
          <p:cNvSpPr txBox="1">
            <a:spLocks noChangeArrowheads="1"/>
          </p:cNvSpPr>
          <p:nvPr/>
        </p:nvSpPr>
        <p:spPr bwMode="auto">
          <a:xfrm>
            <a:off x="5824538" y="1741885"/>
            <a:ext cx="114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66"/>
                </a:solidFill>
                <a:latin typeface="华文彩云" pitchFamily="2" charset="-122"/>
                <a:ea typeface="华文彩云" pitchFamily="2" charset="-122"/>
              </a:rPr>
              <a:t>600</a:t>
            </a:r>
          </a:p>
        </p:txBody>
      </p:sp>
      <p:sp>
        <p:nvSpPr>
          <p:cNvPr id="18468" name="TextBox 2"/>
          <p:cNvSpPr txBox="1">
            <a:spLocks noChangeArrowheads="1"/>
          </p:cNvSpPr>
          <p:nvPr/>
        </p:nvSpPr>
        <p:spPr bwMode="auto">
          <a:xfrm>
            <a:off x="1474927" y="141685"/>
            <a:ext cx="38779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FF0066"/>
                </a:solidFill>
                <a:latin typeface="华文新魏" pitchFamily="2" charset="-122"/>
                <a:ea typeface="华文新魏" pitchFamily="2" charset="-122"/>
              </a:rPr>
              <a:t>等高线的绘制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3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2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 autoUpdateAnimBg="0"/>
      <p:bldP spid="18435" grpId="0" animBg="1" autoUpdateAnimBg="0"/>
      <p:bldP spid="18436" grpId="0" animBg="1" autoUpdateAnimBg="0"/>
      <p:bldP spid="18437" grpId="0" animBg="1" autoUpdateAnimBg="0"/>
      <p:bldP spid="18438" grpId="0" animBg="1" autoUpdateAnimBg="0"/>
      <p:bldP spid="18439" grpId="0" animBg="1" autoUpdateAnimBg="0"/>
      <p:bldP spid="18440" grpId="0" animBg="1"/>
      <p:bldP spid="18441" grpId="0" animBg="1"/>
      <p:bldP spid="18442" grpId="0" animBg="1"/>
      <p:bldP spid="18443" grpId="0" animBg="1"/>
      <p:bldP spid="18444" grpId="0" animBg="1"/>
      <p:bldP spid="18445" grpId="0" animBg="1"/>
      <p:bldP spid="18446" grpId="0" animBg="1"/>
      <p:bldP spid="18447" grpId="0" animBg="1"/>
      <p:bldP spid="18448" grpId="0" animBg="1"/>
      <p:bldP spid="18449" grpId="0" animBg="1"/>
      <p:bldP spid="18450" grpId="0" animBg="1"/>
      <p:bldP spid="18451" grpId="0" animBg="1" autoUpdateAnimBg="0"/>
      <p:bldP spid="18452" grpId="0" animBg="1" autoUpdateAnimBg="0"/>
      <p:bldP spid="18454" grpId="0" animBg="1"/>
      <p:bldP spid="18455" grpId="0" animBg="1" autoUpdateAnimBg="0"/>
      <p:bldP spid="18456" grpId="0" autoUpdateAnimBg="0"/>
      <p:bldP spid="18457" grpId="0" autoUpdateAnimBg="0"/>
      <p:bldP spid="18458" grpId="0" autoUpdateAnimBg="0"/>
      <p:bldP spid="18459" grpId="0" animBg="1" autoUpdateAnimBg="0"/>
      <p:bldP spid="18460" grpId="0" autoUpdateAnimBg="0"/>
      <p:bldP spid="18461" grpId="0" autoUpdateAnimBg="0"/>
      <p:bldP spid="18462" grpId="0" autoUpdateAnimBg="0"/>
      <p:bldP spid="1846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0202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7144"/>
            <a:ext cx="9074150" cy="510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WordArt 3"/>
          <p:cNvSpPr>
            <a:spLocks noChangeArrowheads="1" noChangeShapeType="1" noTextEdit="1"/>
          </p:cNvSpPr>
          <p:nvPr/>
        </p:nvSpPr>
        <p:spPr bwMode="auto">
          <a:xfrm>
            <a:off x="323850" y="844153"/>
            <a:ext cx="2438400" cy="700088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7" lon="1080000" rev="0"/>
              </a:camera>
              <a:lightRig rig="legacyFlat1" dir="r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>
              <a:defRPr/>
            </a:pPr>
            <a:r>
              <a:rPr lang="zh-CN" altLang="en-US" sz="4800">
                <a:ln w="9525" cmpd="sng">
                  <a:rou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想一想？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4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/>
          <p:nvPr/>
        </p:nvSpPr>
        <p:spPr bwMode="auto">
          <a:xfrm>
            <a:off x="539751" y="1059657"/>
            <a:ext cx="4176713" cy="1964531"/>
          </a:xfrm>
          <a:custGeom>
            <a:avLst/>
            <a:gdLst>
              <a:gd name="T0" fmla="*/ 860204752 w 780"/>
              <a:gd name="T1" fmla="*/ 2147483647 h 520"/>
              <a:gd name="T2" fmla="*/ 2147483647 w 780"/>
              <a:gd name="T3" fmla="*/ 659724855 h 520"/>
              <a:gd name="T4" fmla="*/ 2147483647 w 780"/>
              <a:gd name="T5" fmla="*/ 659724855 h 520"/>
              <a:gd name="T6" fmla="*/ 2147483647 w 780"/>
              <a:gd name="T7" fmla="*/ 659724855 h 520"/>
              <a:gd name="T8" fmla="*/ 2147483647 w 780"/>
              <a:gd name="T9" fmla="*/ 214748364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860204752 w 780"/>
              <a:gd name="T19" fmla="*/ 2147483647 h 520"/>
              <a:gd name="T20" fmla="*/ 860204752 w 78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5" name="Freeform 3"/>
          <p:cNvSpPr/>
          <p:nvPr/>
        </p:nvSpPr>
        <p:spPr bwMode="auto">
          <a:xfrm>
            <a:off x="1219200" y="1462088"/>
            <a:ext cx="2846388" cy="1275160"/>
          </a:xfrm>
          <a:custGeom>
            <a:avLst/>
            <a:gdLst>
              <a:gd name="T0" fmla="*/ 399501503 w 780"/>
              <a:gd name="T1" fmla="*/ 1945681252 h 520"/>
              <a:gd name="T2" fmla="*/ 2147483647 w 780"/>
              <a:gd name="T3" fmla="*/ 277955399 h 520"/>
              <a:gd name="T4" fmla="*/ 2147483647 w 780"/>
              <a:gd name="T5" fmla="*/ 277955399 h 520"/>
              <a:gd name="T6" fmla="*/ 2147483647 w 780"/>
              <a:gd name="T7" fmla="*/ 277955399 h 520"/>
              <a:gd name="T8" fmla="*/ 2147483647 w 780"/>
              <a:gd name="T9" fmla="*/ 1945681252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399501503 w 780"/>
              <a:gd name="T19" fmla="*/ 2147483647 h 520"/>
              <a:gd name="T20" fmla="*/ 399501503 w 780"/>
              <a:gd name="T21" fmla="*/ 1945681252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6" name="Freeform 4"/>
          <p:cNvSpPr/>
          <p:nvPr/>
        </p:nvSpPr>
        <p:spPr bwMode="auto">
          <a:xfrm>
            <a:off x="2157413" y="1712119"/>
            <a:ext cx="1452562" cy="785813"/>
          </a:xfrm>
          <a:custGeom>
            <a:avLst/>
            <a:gdLst>
              <a:gd name="T0" fmla="*/ 104040684 w 780"/>
              <a:gd name="T1" fmla="*/ 738891434 h 520"/>
              <a:gd name="T2" fmla="*/ 728281066 w 780"/>
              <a:gd name="T3" fmla="*/ 105556783 h 520"/>
              <a:gd name="T4" fmla="*/ 1352523310 w 780"/>
              <a:gd name="T5" fmla="*/ 105556783 h 520"/>
              <a:gd name="T6" fmla="*/ 1976765554 w 780"/>
              <a:gd name="T7" fmla="*/ 105556783 h 520"/>
              <a:gd name="T8" fmla="*/ 2147483647 w 780"/>
              <a:gd name="T9" fmla="*/ 738891434 h 520"/>
              <a:gd name="T10" fmla="*/ 2147483647 w 780"/>
              <a:gd name="T11" fmla="*/ 1372226086 h 520"/>
              <a:gd name="T12" fmla="*/ 1976765554 w 780"/>
              <a:gd name="T13" fmla="*/ 2005560737 h 520"/>
              <a:gd name="T14" fmla="*/ 1352523310 w 780"/>
              <a:gd name="T15" fmla="*/ 2005560737 h 520"/>
              <a:gd name="T16" fmla="*/ 728281066 w 780"/>
              <a:gd name="T17" fmla="*/ 2005560737 h 520"/>
              <a:gd name="T18" fmla="*/ 104040684 w 780"/>
              <a:gd name="T19" fmla="*/ 1372226086 h 520"/>
              <a:gd name="T20" fmla="*/ 104040684 w 780"/>
              <a:gd name="T21" fmla="*/ 738891434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541588" y="2193132"/>
            <a:ext cx="1230312" cy="38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100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541588" y="2495550"/>
            <a:ext cx="1230312" cy="3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200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543176" y="2747962"/>
            <a:ext cx="122872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300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3600" b="1">
              <a:solidFill>
                <a:srgbClr val="FF0000"/>
              </a:solidFill>
            </a:endParaRPr>
          </a:p>
        </p:txBody>
      </p:sp>
      <p:sp>
        <p:nvSpPr>
          <p:cNvPr id="28680" name="Freeform 8"/>
          <p:cNvSpPr/>
          <p:nvPr/>
        </p:nvSpPr>
        <p:spPr bwMode="auto">
          <a:xfrm>
            <a:off x="4365626" y="2165748"/>
            <a:ext cx="4333875" cy="2112169"/>
          </a:xfrm>
          <a:custGeom>
            <a:avLst/>
            <a:gdLst>
              <a:gd name="T0" fmla="*/ 926160200 w 780"/>
              <a:gd name="T1" fmla="*/ 2147483647 h 520"/>
              <a:gd name="T2" fmla="*/ 2147483647 w 780"/>
              <a:gd name="T3" fmla="*/ 762606651 h 520"/>
              <a:gd name="T4" fmla="*/ 2147483647 w 780"/>
              <a:gd name="T5" fmla="*/ 762606651 h 520"/>
              <a:gd name="T6" fmla="*/ 2147483647 w 780"/>
              <a:gd name="T7" fmla="*/ 762606651 h 520"/>
              <a:gd name="T8" fmla="*/ 2147483647 w 780"/>
              <a:gd name="T9" fmla="*/ 214748364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926160200 w 780"/>
              <a:gd name="T19" fmla="*/ 2147483647 h 520"/>
              <a:gd name="T20" fmla="*/ 926160200 w 78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1" name="Freeform 9"/>
          <p:cNvSpPr/>
          <p:nvPr/>
        </p:nvSpPr>
        <p:spPr bwMode="auto">
          <a:xfrm>
            <a:off x="5032375" y="2518172"/>
            <a:ext cx="2667000" cy="1295400"/>
          </a:xfrm>
          <a:custGeom>
            <a:avLst/>
            <a:gdLst>
              <a:gd name="T0" fmla="*/ 350734435 w 780"/>
              <a:gd name="T1" fmla="*/ 2007936431 h 520"/>
              <a:gd name="T2" fmla="*/ 2147483647 w 780"/>
              <a:gd name="T3" fmla="*/ 286848062 h 520"/>
              <a:gd name="T4" fmla="*/ 2147483647 w 780"/>
              <a:gd name="T5" fmla="*/ 286848062 h 520"/>
              <a:gd name="T6" fmla="*/ 2147483647 w 780"/>
              <a:gd name="T7" fmla="*/ 286848062 h 520"/>
              <a:gd name="T8" fmla="*/ 2147483647 w 780"/>
              <a:gd name="T9" fmla="*/ 2007936431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350734435 w 780"/>
              <a:gd name="T19" fmla="*/ 2147483647 h 520"/>
              <a:gd name="T20" fmla="*/ 350734435 w 780"/>
              <a:gd name="T21" fmla="*/ 2007936431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2" name="Freeform 10"/>
          <p:cNvSpPr/>
          <p:nvPr/>
        </p:nvSpPr>
        <p:spPr bwMode="auto">
          <a:xfrm>
            <a:off x="5365751" y="2769394"/>
            <a:ext cx="1611313" cy="792956"/>
          </a:xfrm>
          <a:custGeom>
            <a:avLst/>
            <a:gdLst>
              <a:gd name="T0" fmla="*/ 128025015 w 780"/>
              <a:gd name="T1" fmla="*/ 752385355 h 520"/>
              <a:gd name="T2" fmla="*/ 896168909 w 780"/>
              <a:gd name="T3" fmla="*/ 107484203 h 520"/>
              <a:gd name="T4" fmla="*/ 1664314869 w 780"/>
              <a:gd name="T5" fmla="*/ 107484203 h 520"/>
              <a:gd name="T6" fmla="*/ 2147483647 w 780"/>
              <a:gd name="T7" fmla="*/ 107484203 h 520"/>
              <a:gd name="T8" fmla="*/ 2147483647 w 780"/>
              <a:gd name="T9" fmla="*/ 752385355 h 520"/>
              <a:gd name="T10" fmla="*/ 2147483647 w 780"/>
              <a:gd name="T11" fmla="*/ 1397288540 h 520"/>
              <a:gd name="T12" fmla="*/ 2147483647 w 780"/>
              <a:gd name="T13" fmla="*/ 2042189692 h 520"/>
              <a:gd name="T14" fmla="*/ 1664314869 w 780"/>
              <a:gd name="T15" fmla="*/ 2042189692 h 520"/>
              <a:gd name="T16" fmla="*/ 896168909 w 780"/>
              <a:gd name="T17" fmla="*/ 2042189692 h 520"/>
              <a:gd name="T18" fmla="*/ 128025015 w 780"/>
              <a:gd name="T19" fmla="*/ 1397288540 h 520"/>
              <a:gd name="T20" fmla="*/ 128025015 w 780"/>
              <a:gd name="T21" fmla="*/ 752385355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3" name="AutoShape 11"/>
          <p:cNvSpPr>
            <a:spLocks noChangeArrowheads="1"/>
          </p:cNvSpPr>
          <p:nvPr/>
        </p:nvSpPr>
        <p:spPr bwMode="auto">
          <a:xfrm>
            <a:off x="6030913" y="3001566"/>
            <a:ext cx="334962" cy="301228"/>
          </a:xfrm>
          <a:prstGeom prst="flowChartExtra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5772150" y="3274219"/>
            <a:ext cx="1392238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3000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5754689" y="3627835"/>
            <a:ext cx="1265237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2000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5764213" y="3931444"/>
            <a:ext cx="1471612" cy="34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1000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1981201" y="1762126"/>
            <a:ext cx="17303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 i="1">
                <a:solidFill>
                  <a:srgbClr val="FF3399"/>
                </a:solidFill>
                <a:ea typeface="隶书" pitchFamily="49" charset="-122"/>
              </a:rPr>
              <a:t>盆地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6065838" y="2797969"/>
            <a:ext cx="16240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 i="1">
                <a:solidFill>
                  <a:srgbClr val="FF3399"/>
                </a:solidFill>
                <a:ea typeface="隶书" pitchFamily="49" charset="-122"/>
              </a:rPr>
              <a:t>山地</a:t>
            </a:r>
          </a:p>
        </p:txBody>
      </p:sp>
      <p:pic>
        <p:nvPicPr>
          <p:cNvPr id="28689" name="Picture 17" descr="dw1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165873"/>
            <a:ext cx="1646238" cy="164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0" name="Text Box 18"/>
          <p:cNvSpPr txBox="1">
            <a:spLocks noChangeArrowheads="1"/>
          </p:cNvSpPr>
          <p:nvPr/>
        </p:nvSpPr>
        <p:spPr bwMode="auto">
          <a:xfrm>
            <a:off x="2411413" y="173831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rgbClr val="FF0066"/>
                </a:solidFill>
                <a:ea typeface="华文新魏" pitchFamily="2" charset="-122"/>
              </a:rPr>
              <a:t>如何判断地形类型？</a:t>
            </a:r>
          </a:p>
        </p:txBody>
      </p:sp>
      <p:sp>
        <p:nvSpPr>
          <p:cNvPr id="28691" name="Freeform 25"/>
          <p:cNvSpPr/>
          <p:nvPr/>
        </p:nvSpPr>
        <p:spPr bwMode="auto">
          <a:xfrm>
            <a:off x="4643438" y="2301479"/>
            <a:ext cx="3529012" cy="1782365"/>
          </a:xfrm>
          <a:custGeom>
            <a:avLst/>
            <a:gdLst>
              <a:gd name="T0" fmla="*/ 614097856 w 780"/>
              <a:gd name="T1" fmla="*/ 2147483647 h 520"/>
              <a:gd name="T2" fmla="*/ 2147483647 w 780"/>
              <a:gd name="T3" fmla="*/ 543045560 h 520"/>
              <a:gd name="T4" fmla="*/ 2147483647 w 780"/>
              <a:gd name="T5" fmla="*/ 543045560 h 520"/>
              <a:gd name="T6" fmla="*/ 2147483647 w 780"/>
              <a:gd name="T7" fmla="*/ 543045560 h 520"/>
              <a:gd name="T8" fmla="*/ 2147483647 w 780"/>
              <a:gd name="T9" fmla="*/ 214748364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614097856 w 780"/>
              <a:gd name="T19" fmla="*/ 2147483647 h 520"/>
              <a:gd name="T20" fmla="*/ 614097856 w 78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noFill/>
          <a:ln w="63500" cmpd="sng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5" grpId="0" autoUpdateAnimBg="0"/>
      <p:bldP spid="2049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页脚占位符 5"/>
          <p:cNvSpPr txBox="1">
            <a:spLocks noGrp="1" noChangeArrowheads="1"/>
          </p:cNvSpPr>
          <p:nvPr/>
        </p:nvSpPr>
        <p:spPr bwMode="auto">
          <a:xfrm>
            <a:off x="3189288" y="4947048"/>
            <a:ext cx="2514600" cy="1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b="1"/>
              <a:t>www.themegallery.com</a:t>
            </a:r>
          </a:p>
        </p:txBody>
      </p:sp>
      <p:sp>
        <p:nvSpPr>
          <p:cNvPr id="29699" name="Freeform 2"/>
          <p:cNvSpPr/>
          <p:nvPr/>
        </p:nvSpPr>
        <p:spPr bwMode="auto">
          <a:xfrm>
            <a:off x="466726" y="951310"/>
            <a:ext cx="4537075" cy="2700338"/>
          </a:xfrm>
          <a:custGeom>
            <a:avLst/>
            <a:gdLst>
              <a:gd name="T0" fmla="*/ 1015042562 w 780"/>
              <a:gd name="T1" fmla="*/ 2147483647 h 520"/>
              <a:gd name="T2" fmla="*/ 2147483647 w 780"/>
              <a:gd name="T3" fmla="*/ 1246468866 h 520"/>
              <a:gd name="T4" fmla="*/ 2147483647 w 780"/>
              <a:gd name="T5" fmla="*/ 1246468866 h 520"/>
              <a:gd name="T6" fmla="*/ 2147483647 w 780"/>
              <a:gd name="T7" fmla="*/ 1246468866 h 520"/>
              <a:gd name="T8" fmla="*/ 2147483647 w 780"/>
              <a:gd name="T9" fmla="*/ 214748364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1015042562 w 780"/>
              <a:gd name="T19" fmla="*/ 2147483647 h 520"/>
              <a:gd name="T20" fmla="*/ 1015042562 w 78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0" name="Freeform 3"/>
          <p:cNvSpPr/>
          <p:nvPr/>
        </p:nvSpPr>
        <p:spPr bwMode="auto">
          <a:xfrm>
            <a:off x="1187451" y="1491853"/>
            <a:ext cx="3095625" cy="1565672"/>
          </a:xfrm>
          <a:custGeom>
            <a:avLst/>
            <a:gdLst>
              <a:gd name="T0" fmla="*/ 472531281 w 780"/>
              <a:gd name="T1" fmla="*/ 2147483647 h 520"/>
              <a:gd name="T2" fmla="*/ 2147483647 w 780"/>
              <a:gd name="T3" fmla="*/ 419029897 h 520"/>
              <a:gd name="T4" fmla="*/ 2147483647 w 780"/>
              <a:gd name="T5" fmla="*/ 419029897 h 520"/>
              <a:gd name="T6" fmla="*/ 2147483647 w 780"/>
              <a:gd name="T7" fmla="*/ 419029897 h 520"/>
              <a:gd name="T8" fmla="*/ 2147483647 w 780"/>
              <a:gd name="T9" fmla="*/ 214748364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472531281 w 780"/>
              <a:gd name="T19" fmla="*/ 2147483647 h 520"/>
              <a:gd name="T20" fmla="*/ 472531281 w 78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1" name="Freeform 4"/>
          <p:cNvSpPr/>
          <p:nvPr/>
        </p:nvSpPr>
        <p:spPr bwMode="auto">
          <a:xfrm>
            <a:off x="5003800" y="2518173"/>
            <a:ext cx="3455988" cy="1944290"/>
          </a:xfrm>
          <a:custGeom>
            <a:avLst/>
            <a:gdLst>
              <a:gd name="T0" fmla="*/ 588949093 w 780"/>
              <a:gd name="T1" fmla="*/ 2147483647 h 520"/>
              <a:gd name="T2" fmla="*/ 2147483647 w 780"/>
              <a:gd name="T3" fmla="*/ 646197328 h 520"/>
              <a:gd name="T4" fmla="*/ 2147483647 w 780"/>
              <a:gd name="T5" fmla="*/ 646197328 h 520"/>
              <a:gd name="T6" fmla="*/ 2147483647 w 780"/>
              <a:gd name="T7" fmla="*/ 646197328 h 520"/>
              <a:gd name="T8" fmla="*/ 2147483647 w 780"/>
              <a:gd name="T9" fmla="*/ 214748364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588949093 w 780"/>
              <a:gd name="T19" fmla="*/ 2147483647 h 520"/>
              <a:gd name="T20" fmla="*/ 588949093 w 78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2" name="Freeform 5"/>
          <p:cNvSpPr/>
          <p:nvPr/>
        </p:nvSpPr>
        <p:spPr bwMode="auto">
          <a:xfrm>
            <a:off x="5238750" y="2819401"/>
            <a:ext cx="2501900" cy="1318022"/>
          </a:xfrm>
          <a:custGeom>
            <a:avLst/>
            <a:gdLst>
              <a:gd name="T0" fmla="*/ 308654271 w 780"/>
              <a:gd name="T1" fmla="*/ 2078679927 h 520"/>
              <a:gd name="T2" fmla="*/ 2147483647 w 780"/>
              <a:gd name="T3" fmla="*/ 296953792 h 520"/>
              <a:gd name="T4" fmla="*/ 2147483647 w 780"/>
              <a:gd name="T5" fmla="*/ 296953792 h 520"/>
              <a:gd name="T6" fmla="*/ 2147483647 w 780"/>
              <a:gd name="T7" fmla="*/ 296953792 h 520"/>
              <a:gd name="T8" fmla="*/ 2147483647 w 780"/>
              <a:gd name="T9" fmla="*/ 207867992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308654271 w 780"/>
              <a:gd name="T19" fmla="*/ 2147483647 h 520"/>
              <a:gd name="T20" fmla="*/ 308654271 w 780"/>
              <a:gd name="T21" fmla="*/ 207867992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3" name="Freeform 6"/>
          <p:cNvSpPr/>
          <p:nvPr/>
        </p:nvSpPr>
        <p:spPr bwMode="auto">
          <a:xfrm>
            <a:off x="5572126" y="3121819"/>
            <a:ext cx="1611313" cy="792956"/>
          </a:xfrm>
          <a:custGeom>
            <a:avLst/>
            <a:gdLst>
              <a:gd name="T0" fmla="*/ 128025015 w 780"/>
              <a:gd name="T1" fmla="*/ 752385355 h 520"/>
              <a:gd name="T2" fmla="*/ 896168909 w 780"/>
              <a:gd name="T3" fmla="*/ 107484203 h 520"/>
              <a:gd name="T4" fmla="*/ 1664314869 w 780"/>
              <a:gd name="T5" fmla="*/ 107484203 h 520"/>
              <a:gd name="T6" fmla="*/ 2147483647 w 780"/>
              <a:gd name="T7" fmla="*/ 107484203 h 520"/>
              <a:gd name="T8" fmla="*/ 2147483647 w 780"/>
              <a:gd name="T9" fmla="*/ 752385355 h 520"/>
              <a:gd name="T10" fmla="*/ 2147483647 w 780"/>
              <a:gd name="T11" fmla="*/ 1397288540 h 520"/>
              <a:gd name="T12" fmla="*/ 2147483647 w 780"/>
              <a:gd name="T13" fmla="*/ 2042189692 h 520"/>
              <a:gd name="T14" fmla="*/ 1664314869 w 780"/>
              <a:gd name="T15" fmla="*/ 2042189692 h 520"/>
              <a:gd name="T16" fmla="*/ 896168909 w 780"/>
              <a:gd name="T17" fmla="*/ 2042189692 h 520"/>
              <a:gd name="T18" fmla="*/ 128025015 w 780"/>
              <a:gd name="T19" fmla="*/ 1397288540 h 520"/>
              <a:gd name="T20" fmla="*/ 128025015 w 780"/>
              <a:gd name="T21" fmla="*/ 752385355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6102351" y="3598069"/>
            <a:ext cx="1082675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300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6084889" y="3951685"/>
            <a:ext cx="1082675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200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6094413" y="4255294"/>
            <a:ext cx="1084262" cy="34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100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5468938" y="3150394"/>
            <a:ext cx="16240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 i="1">
                <a:solidFill>
                  <a:srgbClr val="FF3399"/>
                </a:solidFill>
                <a:ea typeface="隶书" pitchFamily="49" charset="-122"/>
              </a:rPr>
              <a:t>丘陵</a:t>
            </a:r>
          </a:p>
        </p:txBody>
      </p:sp>
      <p:sp>
        <p:nvSpPr>
          <p:cNvPr id="29708" name="Freeform 12"/>
          <p:cNvSpPr/>
          <p:nvPr/>
        </p:nvSpPr>
        <p:spPr bwMode="auto">
          <a:xfrm>
            <a:off x="1906588" y="1924050"/>
            <a:ext cx="1657350" cy="770335"/>
          </a:xfrm>
          <a:custGeom>
            <a:avLst/>
            <a:gdLst>
              <a:gd name="T0" fmla="*/ 135443742 w 780"/>
              <a:gd name="T1" fmla="*/ 710070870 h 520"/>
              <a:gd name="T2" fmla="*/ 948110440 w 780"/>
              <a:gd name="T3" fmla="*/ 101439260 h 520"/>
              <a:gd name="T4" fmla="*/ 1760775014 w 780"/>
              <a:gd name="T5" fmla="*/ 101439260 h 520"/>
              <a:gd name="T6" fmla="*/ 2147483647 w 780"/>
              <a:gd name="T7" fmla="*/ 101439260 h 520"/>
              <a:gd name="T8" fmla="*/ 2147483647 w 780"/>
              <a:gd name="T9" fmla="*/ 710070870 h 520"/>
              <a:gd name="T10" fmla="*/ 2147483647 w 780"/>
              <a:gd name="T11" fmla="*/ 1318700505 h 520"/>
              <a:gd name="T12" fmla="*/ 2147483647 w 780"/>
              <a:gd name="T13" fmla="*/ 1927332115 h 520"/>
              <a:gd name="T14" fmla="*/ 1760775014 w 780"/>
              <a:gd name="T15" fmla="*/ 1927332115 h 520"/>
              <a:gd name="T16" fmla="*/ 948110440 w 780"/>
              <a:gd name="T17" fmla="*/ 1927332115 h 520"/>
              <a:gd name="T18" fmla="*/ 135443742 w 780"/>
              <a:gd name="T19" fmla="*/ 1318700505 h 520"/>
              <a:gd name="T20" fmla="*/ 135443742 w 780"/>
              <a:gd name="T21" fmla="*/ 710070870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1835151" y="1977629"/>
            <a:ext cx="16240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 i="1">
                <a:solidFill>
                  <a:srgbClr val="FF3399"/>
                </a:solidFill>
                <a:ea typeface="隶书" pitchFamily="49" charset="-122"/>
              </a:rPr>
              <a:t>平原</a:t>
            </a:r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2411413" y="844154"/>
            <a:ext cx="1084262" cy="34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50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2339976" y="1306116"/>
            <a:ext cx="1084263" cy="34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100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2343151" y="1683544"/>
            <a:ext cx="1084263" cy="34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150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pic>
        <p:nvPicPr>
          <p:cNvPr id="29713" name="Picture 17" descr="dw0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6" y="703660"/>
            <a:ext cx="1069975" cy="67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2411413" y="173831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rgbClr val="FF0066"/>
                </a:solidFill>
                <a:ea typeface="华文新魏" pitchFamily="2" charset="-122"/>
              </a:rPr>
              <a:t>如何判断地形类型？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5" grpId="0" autoUpdateAnimBg="0"/>
      <p:bldP spid="21517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2"/>
          <p:cNvSpPr/>
          <p:nvPr/>
        </p:nvSpPr>
        <p:spPr bwMode="auto">
          <a:xfrm>
            <a:off x="2197100" y="1112044"/>
            <a:ext cx="4679950" cy="2808685"/>
          </a:xfrm>
          <a:custGeom>
            <a:avLst/>
            <a:gdLst>
              <a:gd name="T0" fmla="*/ 1079976462 w 780"/>
              <a:gd name="T1" fmla="*/ 2147483647 h 520"/>
              <a:gd name="T2" fmla="*/ 2147483647 w 780"/>
              <a:gd name="T3" fmla="*/ 1348499961 h 520"/>
              <a:gd name="T4" fmla="*/ 2147483647 w 780"/>
              <a:gd name="T5" fmla="*/ 1348499961 h 520"/>
              <a:gd name="T6" fmla="*/ 2147483647 w 780"/>
              <a:gd name="T7" fmla="*/ 1348499961 h 520"/>
              <a:gd name="T8" fmla="*/ 2147483647 w 780"/>
              <a:gd name="T9" fmla="*/ 214748364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1079976462 w 780"/>
              <a:gd name="T19" fmla="*/ 2147483647 h 520"/>
              <a:gd name="T20" fmla="*/ 1079976462 w 78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3" name="Freeform 3"/>
          <p:cNvSpPr/>
          <p:nvPr/>
        </p:nvSpPr>
        <p:spPr bwMode="auto">
          <a:xfrm>
            <a:off x="2484438" y="1402556"/>
            <a:ext cx="4176712" cy="2247900"/>
          </a:xfrm>
          <a:custGeom>
            <a:avLst/>
            <a:gdLst>
              <a:gd name="T0" fmla="*/ 860204546 w 780"/>
              <a:gd name="T1" fmla="*/ 2147483647 h 520"/>
              <a:gd name="T2" fmla="*/ 2147483647 w 780"/>
              <a:gd name="T3" fmla="*/ 863769985 h 520"/>
              <a:gd name="T4" fmla="*/ 2147483647 w 780"/>
              <a:gd name="T5" fmla="*/ 863769985 h 520"/>
              <a:gd name="T6" fmla="*/ 2147483647 w 780"/>
              <a:gd name="T7" fmla="*/ 863769985 h 520"/>
              <a:gd name="T8" fmla="*/ 2147483647 w 780"/>
              <a:gd name="T9" fmla="*/ 214748364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860204546 w 780"/>
              <a:gd name="T19" fmla="*/ 2147483647 h 520"/>
              <a:gd name="T20" fmla="*/ 860204546 w 78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4" name="Freeform 4"/>
          <p:cNvSpPr/>
          <p:nvPr/>
        </p:nvSpPr>
        <p:spPr bwMode="auto">
          <a:xfrm>
            <a:off x="2844800" y="1599010"/>
            <a:ext cx="3455988" cy="1782365"/>
          </a:xfrm>
          <a:custGeom>
            <a:avLst/>
            <a:gdLst>
              <a:gd name="T0" fmla="*/ 588949093 w 780"/>
              <a:gd name="T1" fmla="*/ 2147483647 h 520"/>
              <a:gd name="T2" fmla="*/ 2147483647 w 780"/>
              <a:gd name="T3" fmla="*/ 543045560 h 520"/>
              <a:gd name="T4" fmla="*/ 2147483647 w 780"/>
              <a:gd name="T5" fmla="*/ 543045560 h 520"/>
              <a:gd name="T6" fmla="*/ 2147483647 w 780"/>
              <a:gd name="T7" fmla="*/ 543045560 h 520"/>
              <a:gd name="T8" fmla="*/ 2147483647 w 780"/>
              <a:gd name="T9" fmla="*/ 2147483647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2147483647 w 780"/>
              <a:gd name="T17" fmla="*/ 2147483647 h 520"/>
              <a:gd name="T18" fmla="*/ 588949093 w 780"/>
              <a:gd name="T19" fmla="*/ 2147483647 h 520"/>
              <a:gd name="T20" fmla="*/ 588949093 w 78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5" name="Freeform 5"/>
          <p:cNvSpPr/>
          <p:nvPr/>
        </p:nvSpPr>
        <p:spPr bwMode="auto">
          <a:xfrm>
            <a:off x="3781426" y="2031206"/>
            <a:ext cx="1851025" cy="1025129"/>
          </a:xfrm>
          <a:custGeom>
            <a:avLst/>
            <a:gdLst>
              <a:gd name="T0" fmla="*/ 168948747 w 780"/>
              <a:gd name="T1" fmla="*/ 1257472560 h 520"/>
              <a:gd name="T2" fmla="*/ 1182645977 w 780"/>
              <a:gd name="T3" fmla="*/ 179639313 h 520"/>
              <a:gd name="T4" fmla="*/ 2147483647 w 780"/>
              <a:gd name="T5" fmla="*/ 179639313 h 520"/>
              <a:gd name="T6" fmla="*/ 2147483647 w 780"/>
              <a:gd name="T7" fmla="*/ 179639313 h 520"/>
              <a:gd name="T8" fmla="*/ 2147483647 w 780"/>
              <a:gd name="T9" fmla="*/ 1257472560 h 520"/>
              <a:gd name="T10" fmla="*/ 2147483647 w 780"/>
              <a:gd name="T11" fmla="*/ 2147483647 h 520"/>
              <a:gd name="T12" fmla="*/ 2147483647 w 780"/>
              <a:gd name="T13" fmla="*/ 2147483647 h 520"/>
              <a:gd name="T14" fmla="*/ 2147483647 w 780"/>
              <a:gd name="T15" fmla="*/ 2147483647 h 520"/>
              <a:gd name="T16" fmla="*/ 1182645977 w 780"/>
              <a:gd name="T17" fmla="*/ 2147483647 h 520"/>
              <a:gd name="T18" fmla="*/ 168948747 w 780"/>
              <a:gd name="T19" fmla="*/ 2147483647 h 520"/>
              <a:gd name="T20" fmla="*/ 168948747 w 780"/>
              <a:gd name="T21" fmla="*/ 1257472560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0"/>
              <a:gd name="T34" fmla="*/ 0 h 520"/>
              <a:gd name="T35" fmla="*/ 780 w 78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0" h="520">
                <a:moveTo>
                  <a:pt x="30" y="182"/>
                </a:moveTo>
                <a:cubicBezTo>
                  <a:pt x="60" y="130"/>
                  <a:pt x="150" y="52"/>
                  <a:pt x="210" y="26"/>
                </a:cubicBezTo>
                <a:cubicBezTo>
                  <a:pt x="270" y="0"/>
                  <a:pt x="330" y="26"/>
                  <a:pt x="390" y="26"/>
                </a:cubicBezTo>
                <a:cubicBezTo>
                  <a:pt x="450" y="26"/>
                  <a:pt x="510" y="0"/>
                  <a:pt x="570" y="26"/>
                </a:cubicBezTo>
                <a:cubicBezTo>
                  <a:pt x="630" y="52"/>
                  <a:pt x="720" y="130"/>
                  <a:pt x="750" y="182"/>
                </a:cubicBezTo>
                <a:cubicBezTo>
                  <a:pt x="780" y="234"/>
                  <a:pt x="780" y="286"/>
                  <a:pt x="750" y="338"/>
                </a:cubicBezTo>
                <a:cubicBezTo>
                  <a:pt x="720" y="390"/>
                  <a:pt x="630" y="468"/>
                  <a:pt x="570" y="494"/>
                </a:cubicBezTo>
                <a:cubicBezTo>
                  <a:pt x="510" y="520"/>
                  <a:pt x="450" y="494"/>
                  <a:pt x="390" y="494"/>
                </a:cubicBezTo>
                <a:cubicBezTo>
                  <a:pt x="330" y="494"/>
                  <a:pt x="270" y="520"/>
                  <a:pt x="210" y="494"/>
                </a:cubicBezTo>
                <a:cubicBezTo>
                  <a:pt x="150" y="468"/>
                  <a:pt x="60" y="390"/>
                  <a:pt x="30" y="338"/>
                </a:cubicBezTo>
                <a:cubicBezTo>
                  <a:pt x="0" y="286"/>
                  <a:pt x="0" y="234"/>
                  <a:pt x="30" y="182"/>
                </a:cubicBezTo>
                <a:close/>
              </a:path>
            </a:pathLst>
          </a:custGeom>
          <a:solidFill>
            <a:srgbClr val="FFFFFF"/>
          </a:solidFill>
          <a:ln w="63500" cmpd="sng"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192589" y="2733676"/>
            <a:ext cx="1963737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2500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4202114" y="3003948"/>
            <a:ext cx="2098675" cy="34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2000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3813176" y="2246710"/>
            <a:ext cx="16240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 i="1">
                <a:solidFill>
                  <a:srgbClr val="FF3399"/>
                </a:solidFill>
                <a:ea typeface="隶书" pitchFamily="49" charset="-122"/>
              </a:rPr>
              <a:t>高原</a:t>
            </a: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4213225" y="3274218"/>
            <a:ext cx="1511300" cy="34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1500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4213225" y="3626644"/>
            <a:ext cx="1798638" cy="34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1000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pic>
        <p:nvPicPr>
          <p:cNvPr id="30731" name="Picture 11" descr="5-5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598069"/>
            <a:ext cx="1150938" cy="131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2411413" y="209551"/>
            <a:ext cx="48013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FF0066"/>
                </a:solidFill>
                <a:ea typeface="华文新魏" pitchFamily="2" charset="-122"/>
              </a:rPr>
              <a:t>如何判断地形类型？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1dl2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50032"/>
            <a:ext cx="6529388" cy="304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0" y="3328988"/>
            <a:ext cx="9144000" cy="238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表示的地形是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_________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表示的地形是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_______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点的海拔是？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CD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EF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两处中表示山谷的是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______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）甲山与乙山之间的相对高度是？</a:t>
            </a: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024188" y="3328988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鞍部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619876" y="3351513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陡崖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4585238" y="4227934"/>
            <a:ext cx="68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EF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2906091" y="3840302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400</a:t>
            </a:r>
            <a:r>
              <a:rPr lang="zh-CN" altLang="en-US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米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5076056" y="4631858"/>
            <a:ext cx="3600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1320</a:t>
            </a:r>
            <a:r>
              <a:rPr lang="zh-CN" altLang="en-US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－</a:t>
            </a:r>
            <a:r>
              <a:rPr lang="en-US" altLang="zh-CN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1150</a:t>
            </a:r>
            <a:r>
              <a:rPr lang="zh-CN" altLang="en-US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＝</a:t>
            </a:r>
            <a:r>
              <a:rPr lang="en-US" altLang="zh-CN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170</a:t>
            </a:r>
            <a:r>
              <a:rPr lang="zh-CN" altLang="en-US" sz="28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米</a:t>
            </a:r>
          </a:p>
        </p:txBody>
      </p:sp>
      <p:sp>
        <p:nvSpPr>
          <p:cNvPr id="31753" name="WordArt 9"/>
          <p:cNvSpPr>
            <a:spLocks noChangeArrowheads="1" noChangeShapeType="1"/>
          </p:cNvSpPr>
          <p:nvPr/>
        </p:nvSpPr>
        <p:spPr bwMode="auto">
          <a:xfrm>
            <a:off x="468313" y="1006079"/>
            <a:ext cx="647700" cy="183594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solidFill>
                  <a:srgbClr val="336699"/>
                </a:solidFill>
                <a:effectLst>
                  <a:outerShdw dist="38100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练</a:t>
            </a:r>
          </a:p>
          <a:p>
            <a:pPr algn="ctr"/>
            <a:r>
              <a:rPr lang="zh-CN" altLang="en-US" sz="3600" kern="10">
                <a:solidFill>
                  <a:srgbClr val="336699"/>
                </a:solidFill>
                <a:effectLst>
                  <a:outerShdw dist="38100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</a:p>
          <a:p>
            <a:pPr algn="ctr"/>
            <a:r>
              <a:rPr lang="zh-CN" altLang="en-US" sz="3600" kern="10">
                <a:solidFill>
                  <a:srgbClr val="336699"/>
                </a:solidFill>
                <a:effectLst>
                  <a:outerShdw dist="38100" algn="ctr" rotWithShape="0">
                    <a:srgbClr val="B2B2B2">
                      <a:alpha val="78998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utoUpdateAnimBg="0"/>
      <p:bldP spid="23557" grpId="0" autoUpdateAnimBg="0"/>
      <p:bldP spid="23558" grpId="0" autoUpdateAnimBg="0"/>
      <p:bldP spid="23559" grpId="0" autoUpdateAnimBg="0"/>
      <p:bldP spid="2356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地形、陆地地形、高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1" b="18849"/>
          <a:stretch>
            <a:fillRect/>
          </a:stretch>
        </p:blipFill>
        <p:spPr bwMode="auto">
          <a:xfrm>
            <a:off x="611188" y="3003948"/>
            <a:ext cx="3744912" cy="145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地形、陆地地形、盆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 b="17999"/>
          <a:stretch>
            <a:fillRect/>
          </a:stretch>
        </p:blipFill>
        <p:spPr bwMode="auto">
          <a:xfrm>
            <a:off x="6096000" y="1437085"/>
            <a:ext cx="2863850" cy="145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3995739" y="789385"/>
            <a:ext cx="12668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chemeClr val="tx2"/>
                </a:solidFill>
                <a:latin typeface="Times New Roman" panose="02020603050405020304" pitchFamily="18" charset="0"/>
                <a:ea typeface="华文新魏" pitchFamily="2" charset="-122"/>
              </a:rPr>
              <a:t>丘陵</a:t>
            </a:r>
          </a:p>
        </p:txBody>
      </p:sp>
      <p:sp>
        <p:nvSpPr>
          <p:cNvPr id="7173" name="Text Box 8"/>
          <p:cNvSpPr txBox="1">
            <a:spLocks noChangeArrowheads="1"/>
          </p:cNvSpPr>
          <p:nvPr/>
        </p:nvSpPr>
        <p:spPr bwMode="auto">
          <a:xfrm>
            <a:off x="1047751" y="789385"/>
            <a:ext cx="11477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chemeClr val="tx2"/>
                </a:solidFill>
                <a:latin typeface="Times New Roman" panose="02020603050405020304" pitchFamily="18" charset="0"/>
                <a:ea typeface="华文新魏" pitchFamily="2" charset="-122"/>
              </a:rPr>
              <a:t>山地</a:t>
            </a:r>
          </a:p>
        </p:txBody>
      </p:sp>
      <p:sp>
        <p:nvSpPr>
          <p:cNvPr id="7174" name="Text Box 9"/>
          <p:cNvSpPr txBox="1">
            <a:spLocks noChangeArrowheads="1"/>
          </p:cNvSpPr>
          <p:nvPr/>
        </p:nvSpPr>
        <p:spPr bwMode="auto">
          <a:xfrm>
            <a:off x="7177088" y="789385"/>
            <a:ext cx="1282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chemeClr val="tx2"/>
                </a:solidFill>
                <a:latin typeface="Times New Roman" panose="02020603050405020304" pitchFamily="18" charset="0"/>
                <a:ea typeface="华文新魏" pitchFamily="2" charset="-122"/>
              </a:rPr>
              <a:t>盆地</a:t>
            </a:r>
          </a:p>
        </p:txBody>
      </p:sp>
      <p:sp>
        <p:nvSpPr>
          <p:cNvPr id="7175" name="Text Box 10"/>
          <p:cNvSpPr txBox="1">
            <a:spLocks noChangeArrowheads="1"/>
          </p:cNvSpPr>
          <p:nvPr/>
        </p:nvSpPr>
        <p:spPr bwMode="auto">
          <a:xfrm>
            <a:off x="1619251" y="4516041"/>
            <a:ext cx="11668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chemeClr val="tx2"/>
                </a:solidFill>
                <a:latin typeface="Times New Roman" panose="02020603050405020304" pitchFamily="18" charset="0"/>
                <a:ea typeface="华文新魏" pitchFamily="2" charset="-122"/>
              </a:rPr>
              <a:t>高原</a:t>
            </a:r>
          </a:p>
        </p:txBody>
      </p:sp>
      <p:sp>
        <p:nvSpPr>
          <p:cNvPr id="7176" name="Text Box 11"/>
          <p:cNvSpPr txBox="1">
            <a:spLocks noChangeArrowheads="1"/>
          </p:cNvSpPr>
          <p:nvPr/>
        </p:nvSpPr>
        <p:spPr bwMode="auto">
          <a:xfrm>
            <a:off x="6443663" y="4510087"/>
            <a:ext cx="1250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chemeClr val="tx2"/>
                </a:solidFill>
                <a:latin typeface="Times New Roman" panose="02020603050405020304" pitchFamily="18" charset="0"/>
                <a:ea typeface="华文新魏" pitchFamily="2" charset="-122"/>
              </a:rPr>
              <a:t>平原</a:t>
            </a:r>
          </a:p>
        </p:txBody>
      </p:sp>
      <p:sp>
        <p:nvSpPr>
          <p:cNvPr id="7177" name="Rectangle 17"/>
          <p:cNvSpPr>
            <a:spLocks noGrp="1" noChangeArrowheads="1"/>
          </p:cNvSpPr>
          <p:nvPr>
            <p:ph type="title" idx="4294967295"/>
          </p:nvPr>
        </p:nvSpPr>
        <p:spPr>
          <a:xfrm>
            <a:off x="4876800" y="114300"/>
            <a:ext cx="4267200" cy="5715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zh-CN" altLang="zh-CN" sz="4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陆地地形</a:t>
            </a:r>
          </a:p>
        </p:txBody>
      </p:sp>
      <p:pic>
        <p:nvPicPr>
          <p:cNvPr id="7178" name="Picture 19" descr="珠穆朗玛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83506"/>
            <a:ext cx="2735262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20" descr="江南丘陵茶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275160"/>
            <a:ext cx="3168650" cy="165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22" descr="未命名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4" y="3003948"/>
            <a:ext cx="3381375" cy="151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utoUpdateAnimBg="0"/>
      <p:bldP spid="7173" grpId="0" autoUpdateAnimBg="0"/>
      <p:bldP spid="7174" grpId="0" autoUpdateAnimBg="0"/>
      <p:bldP spid="7175" grpId="0" autoUpdateAnimBg="0"/>
      <p:bldP spid="717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海拔高度和相对高度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"/>
          <a:stretch>
            <a:fillRect/>
          </a:stretch>
        </p:blipFill>
        <p:spPr bwMode="auto">
          <a:xfrm>
            <a:off x="1898651" y="2628900"/>
            <a:ext cx="5503863" cy="209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bo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4" y="2920603"/>
            <a:ext cx="1203325" cy="165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360364" y="1865710"/>
            <a:ext cx="3602037" cy="732234"/>
          </a:xfrm>
          <a:prstGeom prst="wedgeRoundRectCallout">
            <a:avLst>
              <a:gd name="adj1" fmla="val -32505"/>
              <a:gd name="adj2" fmla="val 1122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rgbClr val="FF0000"/>
                </a:solidFill>
                <a:latin typeface="华文彩云" pitchFamily="2" charset="-122"/>
              </a:rPr>
              <a:t>海拔：</a:t>
            </a:r>
            <a:r>
              <a:rPr lang="zh-CN" altLang="en-US" sz="2200" b="1">
                <a:solidFill>
                  <a:srgbClr val="0000FF"/>
                </a:solidFill>
                <a:latin typeface="Times New Roman" panose="02020603050405020304" pitchFamily="18" charset="0"/>
              </a:rPr>
              <a:t>地面某一个地点高出</a:t>
            </a: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</a:rPr>
              <a:t>海平面</a:t>
            </a:r>
            <a:r>
              <a:rPr lang="zh-CN" altLang="en-US" sz="2200" b="1">
                <a:solidFill>
                  <a:srgbClr val="0000FF"/>
                </a:solidFill>
                <a:latin typeface="Times New Roman" panose="02020603050405020304" pitchFamily="18" charset="0"/>
              </a:rPr>
              <a:t>的垂直距离。</a:t>
            </a:r>
          </a:p>
        </p:txBody>
      </p:sp>
      <p:pic>
        <p:nvPicPr>
          <p:cNvPr id="7173" name="Picture 5" descr="gir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3" y="3315891"/>
            <a:ext cx="9144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5073651" y="1779985"/>
            <a:ext cx="3635375" cy="883444"/>
          </a:xfrm>
          <a:prstGeom prst="wedgeRoundRectCallout">
            <a:avLst>
              <a:gd name="adj1" fmla="val 42968"/>
              <a:gd name="adj2" fmla="val 11051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rgbClr val="FF0000"/>
                </a:solidFill>
                <a:latin typeface="华文彩云" pitchFamily="2" charset="-122"/>
              </a:rPr>
              <a:t>相对高度：</a:t>
            </a:r>
            <a:r>
              <a:rPr lang="zh-CN" altLang="en-US" sz="2200" b="1">
                <a:solidFill>
                  <a:srgbClr val="0000FF"/>
                </a:solidFill>
                <a:latin typeface="Times New Roman" panose="02020603050405020304" pitchFamily="18" charset="0"/>
              </a:rPr>
              <a:t>地面某个地点高出</a:t>
            </a: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</a:rPr>
              <a:t>另一个地点</a:t>
            </a:r>
            <a:r>
              <a:rPr lang="zh-CN" altLang="en-US" sz="2200" b="1">
                <a:solidFill>
                  <a:srgbClr val="0000FF"/>
                </a:solidFill>
                <a:latin typeface="Times New Roman" panose="02020603050405020304" pitchFamily="18" charset="0"/>
              </a:rPr>
              <a:t>的垂直距离。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038475" y="1252538"/>
            <a:ext cx="3263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FF00FF"/>
                </a:solidFill>
              </a:rPr>
              <a:t>海拔和相对高度</a:t>
            </a:r>
          </a:p>
        </p:txBody>
      </p:sp>
      <p:pic>
        <p:nvPicPr>
          <p:cNvPr id="7176" name="Picture 8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595313"/>
            <a:ext cx="2698750" cy="67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6545263" y="3364706"/>
            <a:ext cx="7521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rgbClr val="0000FF"/>
                </a:solidFill>
                <a:latin typeface="Times New Roman" panose="02020603050405020304" pitchFamily="18" charset="0"/>
              </a:rPr>
              <a:t>海拔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4029075" y="3384948"/>
            <a:ext cx="131959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rgbClr val="0000FF"/>
                </a:solidFill>
                <a:latin typeface="Times New Roman" panose="02020603050405020304" pitchFamily="18" charset="0"/>
              </a:rPr>
              <a:t>相对高度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 autoUpdateAnimBg="0"/>
      <p:bldP spid="8198" grpId="0" animBg="1" autoUpdateAnimBg="0"/>
      <p:bldP spid="8201" grpId="0" autoUpdateAnimBg="0"/>
      <p:bldP spid="820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4850" y="1229916"/>
            <a:ext cx="5132388" cy="2347913"/>
          </a:xfrm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719139" y="3829050"/>
            <a:ext cx="8245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甲、乙两地海拔及它们之间的相对高度分别是多少米？</a:t>
            </a:r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863600" y="4423172"/>
            <a:ext cx="1511300" cy="404813"/>
          </a:xfrm>
          <a:prstGeom prst="wedgeRectCallout">
            <a:avLst>
              <a:gd name="adj1" fmla="val -33824"/>
              <a:gd name="adj2" fmla="val -110296"/>
            </a:avLst>
          </a:prstGeom>
          <a:noFill/>
          <a:ln w="9525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1 500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米</a:t>
            </a:r>
          </a:p>
        </p:txBody>
      </p:sp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3382964" y="4423172"/>
            <a:ext cx="1368425" cy="404813"/>
          </a:xfrm>
          <a:prstGeom prst="wedgeRectCallout">
            <a:avLst>
              <a:gd name="adj1" fmla="val -155685"/>
              <a:gd name="adj2" fmla="val -110884"/>
            </a:avLst>
          </a:prstGeom>
          <a:noFill/>
          <a:ln w="9525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500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米</a:t>
            </a:r>
          </a:p>
        </p:txBody>
      </p:sp>
      <p:sp>
        <p:nvSpPr>
          <p:cNvPr id="9222" name="AutoShape 6"/>
          <p:cNvSpPr>
            <a:spLocks noChangeArrowheads="1"/>
          </p:cNvSpPr>
          <p:nvPr/>
        </p:nvSpPr>
        <p:spPr bwMode="auto">
          <a:xfrm>
            <a:off x="5759451" y="4423173"/>
            <a:ext cx="1547813" cy="377428"/>
          </a:xfrm>
          <a:prstGeom prst="wedgeRectCallout">
            <a:avLst>
              <a:gd name="adj1" fmla="val -32769"/>
              <a:gd name="adj2" fmla="val -113407"/>
            </a:avLst>
          </a:prstGeom>
          <a:noFill/>
          <a:ln w="9525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1 000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米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2316163" y="600076"/>
            <a:ext cx="385921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000" b="1">
                <a:solidFill>
                  <a:srgbClr val="FF0000"/>
                </a:solidFill>
              </a:rPr>
              <a:t>【即学即练】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animBg="1" autoUpdateAnimBg="0"/>
      <p:bldP spid="9221" grpId="0" animBg="1" autoUpdateAnimBg="0"/>
      <p:bldP spid="9222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浏览课本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P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34完成下列表格</a:t>
            </a:r>
          </a:p>
        </p:txBody>
      </p:sp>
      <p:graphicFrame>
        <p:nvGraphicFramePr>
          <p:cNvPr id="8197" name="Group 5"/>
          <p:cNvGraphicFramePr>
            <a:graphicFrameLocks noGrp="1"/>
          </p:cNvGraphicFramePr>
          <p:nvPr>
            <p:ph idx="4294967295"/>
          </p:nvPr>
        </p:nvGraphicFramePr>
        <p:xfrm>
          <a:off x="430213" y="2463800"/>
          <a:ext cx="8713788" cy="2376488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3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8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地形类型</a:t>
                      </a:r>
                    </a:p>
                  </a:txBody>
                  <a:tcPr marT="34290" marB="3429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海拔</a:t>
                      </a:r>
                    </a:p>
                  </a:txBody>
                  <a:tcPr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地面起伏</a:t>
                      </a:r>
                    </a:p>
                  </a:txBody>
                  <a:tcPr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共同点</a:t>
                      </a:r>
                    </a:p>
                  </a:txBody>
                  <a:tcPr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68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平原</a:t>
                      </a:r>
                    </a:p>
                  </a:txBody>
                  <a:tcPr marL="90000" marR="90000" marT="35100" marB="351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9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高原</a:t>
                      </a:r>
                    </a:p>
                  </a:txBody>
                  <a:tcPr marL="90000" marR="90000" marT="35100" marB="351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195" name="Picture 4" descr="地形、陆地地形、高原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7" b="18877"/>
          <a:stretch>
            <a:fillRect/>
          </a:stretch>
        </p:blipFill>
        <p:spPr bwMode="auto">
          <a:xfrm>
            <a:off x="4787901" y="844154"/>
            <a:ext cx="3744913" cy="145375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7" descr="未命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9" y="844154"/>
            <a:ext cx="3381375" cy="1512094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8" name="Text Box 51"/>
          <p:cNvSpPr txBox="1">
            <a:spLocks noChangeArrowheads="1"/>
          </p:cNvSpPr>
          <p:nvPr/>
        </p:nvSpPr>
        <p:spPr bwMode="auto">
          <a:xfrm>
            <a:off x="2424643" y="3201662"/>
            <a:ext cx="22590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accent1"/>
                </a:solidFill>
              </a:rPr>
              <a:t>较低</a:t>
            </a:r>
            <a:r>
              <a:rPr lang="en-US" altLang="zh-CN" sz="2800" b="1" dirty="0">
                <a:solidFill>
                  <a:schemeClr val="accent1"/>
                </a:solidFill>
              </a:rPr>
              <a:t>&lt;200</a:t>
            </a:r>
            <a:r>
              <a:rPr lang="zh-CN" altLang="en-US" sz="2800" b="1" dirty="0">
                <a:solidFill>
                  <a:schemeClr val="accent1"/>
                </a:solidFill>
              </a:rPr>
              <a:t>米</a:t>
            </a:r>
          </a:p>
        </p:txBody>
      </p:sp>
      <p:sp>
        <p:nvSpPr>
          <p:cNvPr id="8219" name="Text Box 52"/>
          <p:cNvSpPr txBox="1">
            <a:spLocks noChangeArrowheads="1"/>
          </p:cNvSpPr>
          <p:nvPr/>
        </p:nvSpPr>
        <p:spPr bwMode="auto">
          <a:xfrm>
            <a:off x="2489200" y="4097863"/>
            <a:ext cx="2190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accent1"/>
                </a:solidFill>
              </a:rPr>
              <a:t>较高</a:t>
            </a:r>
            <a:r>
              <a:rPr lang="en-US" altLang="zh-CN" sz="2800" b="1" dirty="0">
                <a:solidFill>
                  <a:schemeClr val="accent1"/>
                </a:solidFill>
              </a:rPr>
              <a:t>&gt;500</a:t>
            </a:r>
            <a:r>
              <a:rPr lang="zh-CN" altLang="en-US" sz="2800" b="1" dirty="0">
                <a:solidFill>
                  <a:schemeClr val="accent1"/>
                </a:solidFill>
              </a:rPr>
              <a:t>米</a:t>
            </a:r>
          </a:p>
        </p:txBody>
      </p:sp>
      <p:sp>
        <p:nvSpPr>
          <p:cNvPr id="8220" name="Text Box 55"/>
          <p:cNvSpPr txBox="1">
            <a:spLocks noChangeArrowheads="1"/>
          </p:cNvSpPr>
          <p:nvPr/>
        </p:nvSpPr>
        <p:spPr bwMode="auto">
          <a:xfrm>
            <a:off x="4849814" y="3201662"/>
            <a:ext cx="1971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/>
                </a:solidFill>
              </a:rPr>
              <a:t>小</a:t>
            </a:r>
          </a:p>
        </p:txBody>
      </p:sp>
      <p:sp>
        <p:nvSpPr>
          <p:cNvPr id="8221" name="Text Box 56"/>
          <p:cNvSpPr txBox="1">
            <a:spLocks noChangeArrowheads="1"/>
          </p:cNvSpPr>
          <p:nvPr/>
        </p:nvSpPr>
        <p:spPr bwMode="auto">
          <a:xfrm>
            <a:off x="4932040" y="3721594"/>
            <a:ext cx="23749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accent1"/>
                </a:solidFill>
              </a:rPr>
              <a:t>     </a:t>
            </a:r>
            <a:r>
              <a:rPr lang="zh-CN" altLang="en-US" sz="2800" b="1" dirty="0">
                <a:solidFill>
                  <a:schemeClr val="accent1"/>
                </a:solidFill>
              </a:rPr>
              <a:t>小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accent1"/>
                </a:solidFill>
              </a:rPr>
              <a:t>边缘陡峻</a:t>
            </a:r>
          </a:p>
        </p:txBody>
      </p:sp>
      <p:sp>
        <p:nvSpPr>
          <p:cNvPr id="8222" name="Text Box 67"/>
          <p:cNvSpPr txBox="1">
            <a:spLocks noChangeArrowheads="1"/>
          </p:cNvSpPr>
          <p:nvPr/>
        </p:nvSpPr>
        <p:spPr bwMode="auto">
          <a:xfrm>
            <a:off x="7021020" y="3600572"/>
            <a:ext cx="1971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accent1"/>
                </a:solidFill>
              </a:rPr>
              <a:t>地面起伏小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8" grpId="0" autoUpdateAnimBg="0"/>
      <p:bldP spid="8219" grpId="0" autoUpdateAnimBg="0"/>
      <p:bldP spid="8220" grpId="0" autoUpdateAnimBg="0"/>
      <p:bldP spid="8221" grpId="0" autoUpdateAnimBg="0"/>
      <p:bldP spid="8222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Group 2"/>
          <p:cNvGraphicFramePr>
            <a:graphicFrameLocks noGrp="1"/>
          </p:cNvGraphicFramePr>
          <p:nvPr/>
        </p:nvGraphicFramePr>
        <p:xfrm>
          <a:off x="252413" y="2463404"/>
          <a:ext cx="8640762" cy="2376489"/>
        </p:xfrm>
        <a:graphic>
          <a:graphicData uri="http://schemas.openxmlformats.org/drawingml/2006/table">
            <a:tbl>
              <a:tblPr/>
              <a:tblGrid>
                <a:gridCol w="1871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8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地形类型</a:t>
                      </a:r>
                    </a:p>
                  </a:txBody>
                  <a:tcPr marT="34290" marB="3429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海拔</a:t>
                      </a:r>
                    </a:p>
                  </a:txBody>
                  <a:tcPr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地面起伏</a:t>
                      </a:r>
                    </a:p>
                  </a:txBody>
                  <a:tcPr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共同点</a:t>
                      </a:r>
                    </a:p>
                  </a:txBody>
                  <a:tcPr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2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山地</a:t>
                      </a:r>
                    </a:p>
                  </a:txBody>
                  <a:tcPr marL="90000" marR="90000" marT="35100" marB="351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3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丘陵</a:t>
                      </a:r>
                    </a:p>
                  </a:txBody>
                  <a:tcPr marL="90000" marR="90000" marT="35100" marB="351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39" name="Text Box 43"/>
          <p:cNvSpPr txBox="1">
            <a:spLocks noChangeArrowheads="1"/>
          </p:cNvSpPr>
          <p:nvPr/>
        </p:nvSpPr>
        <p:spPr bwMode="auto">
          <a:xfrm>
            <a:off x="2314576" y="3201324"/>
            <a:ext cx="206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较高</a:t>
            </a:r>
            <a:r>
              <a:rPr lang="en-US" altLang="zh-CN" sz="2800" b="1" dirty="0">
                <a:solidFill>
                  <a:srgbClr val="FF0000"/>
                </a:solidFill>
              </a:rPr>
              <a:t>&gt;500</a:t>
            </a:r>
            <a:r>
              <a:rPr lang="zh-CN" altLang="en-US" sz="2800" b="1" dirty="0">
                <a:solidFill>
                  <a:srgbClr val="FF0000"/>
                </a:solidFill>
              </a:rPr>
              <a:t>米</a:t>
            </a:r>
          </a:p>
        </p:txBody>
      </p:sp>
      <p:sp>
        <p:nvSpPr>
          <p:cNvPr id="9240" name="Text Box 44"/>
          <p:cNvSpPr txBox="1">
            <a:spLocks noChangeArrowheads="1"/>
          </p:cNvSpPr>
          <p:nvPr/>
        </p:nvSpPr>
        <p:spPr bwMode="auto">
          <a:xfrm>
            <a:off x="2314576" y="3783098"/>
            <a:ext cx="280828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FF0000"/>
                </a:solidFill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</a:rPr>
              <a:t>较低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200-500</a:t>
            </a:r>
            <a:r>
              <a:rPr lang="zh-CN" altLang="en-US" sz="2800" b="1" dirty="0">
                <a:solidFill>
                  <a:srgbClr val="FF0000"/>
                </a:solidFill>
              </a:rPr>
              <a:t>米</a:t>
            </a:r>
          </a:p>
        </p:txBody>
      </p:sp>
      <p:sp>
        <p:nvSpPr>
          <p:cNvPr id="9241" name="Text Box 47"/>
          <p:cNvSpPr txBox="1">
            <a:spLocks noChangeArrowheads="1"/>
          </p:cNvSpPr>
          <p:nvPr/>
        </p:nvSpPr>
        <p:spPr bwMode="auto">
          <a:xfrm>
            <a:off x="4791782" y="3035410"/>
            <a:ext cx="180019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坡度较陡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沟谷较深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9242" name="Text Box 48"/>
          <p:cNvSpPr txBox="1">
            <a:spLocks noChangeArrowheads="1"/>
          </p:cNvSpPr>
          <p:nvPr/>
        </p:nvSpPr>
        <p:spPr bwMode="auto">
          <a:xfrm>
            <a:off x="4534855" y="4149935"/>
            <a:ext cx="22320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坡度和缓</a:t>
            </a:r>
          </a:p>
        </p:txBody>
      </p:sp>
      <p:pic>
        <p:nvPicPr>
          <p:cNvPr id="10267" name="Picture 53" descr="珠穆朗玛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750094"/>
            <a:ext cx="2951162" cy="165973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54" descr="江南丘陵茶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754857"/>
            <a:ext cx="3168650" cy="165496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45" name="Text Box 63"/>
          <p:cNvSpPr txBox="1">
            <a:spLocks noChangeArrowheads="1"/>
          </p:cNvSpPr>
          <p:nvPr/>
        </p:nvSpPr>
        <p:spPr bwMode="auto">
          <a:xfrm>
            <a:off x="6858707" y="3391716"/>
            <a:ext cx="19716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地面崎岖不平</a:t>
            </a:r>
          </a:p>
        </p:txBody>
      </p:sp>
      <p:sp>
        <p:nvSpPr>
          <p:cNvPr id="9246" name="Rectangle 70"/>
          <p:cNvSpPr>
            <a:spLocks noChangeArrowheads="1"/>
          </p:cNvSpPr>
          <p:nvPr/>
        </p:nvSpPr>
        <p:spPr bwMode="auto">
          <a:xfrm>
            <a:off x="749300" y="250031"/>
            <a:ext cx="81534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浏览课本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P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34完成下列表格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9" grpId="0" autoUpdateAnimBg="0"/>
      <p:bldP spid="9240" grpId="0" autoUpdateAnimBg="0"/>
      <p:bldP spid="9241" grpId="0" autoUpdateAnimBg="0"/>
      <p:bldP spid="9242" grpId="0" autoUpdateAnimBg="0"/>
      <p:bldP spid="924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Group 2"/>
          <p:cNvGraphicFramePr>
            <a:graphicFrameLocks noGrp="1"/>
          </p:cNvGraphicFramePr>
          <p:nvPr/>
        </p:nvGraphicFramePr>
        <p:xfrm>
          <a:off x="250826" y="3220641"/>
          <a:ext cx="8640763" cy="1512094"/>
        </p:xfrm>
        <a:graphic>
          <a:graphicData uri="http://schemas.openxmlformats.org/drawingml/2006/table">
            <a:tbl>
              <a:tblPr/>
              <a:tblGrid>
                <a:gridCol w="187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8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地形类型</a:t>
                      </a:r>
                    </a:p>
                  </a:txBody>
                  <a:tcPr marT="34290" marB="3429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海拔</a:t>
                      </a:r>
                    </a:p>
                  </a:txBody>
                  <a:tcPr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地面起伏</a:t>
                      </a:r>
                    </a:p>
                  </a:txBody>
                  <a:tcPr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共同点</a:t>
                      </a:r>
                    </a:p>
                  </a:txBody>
                  <a:tcPr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25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盆地</a:t>
                      </a:r>
                    </a:p>
                  </a:txBody>
                  <a:tcPr marL="90000" marR="90000" marT="35100" marB="351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259" name="Text Box 43"/>
          <p:cNvSpPr txBox="1">
            <a:spLocks noChangeArrowheads="1"/>
          </p:cNvSpPr>
          <p:nvPr/>
        </p:nvSpPr>
        <p:spPr bwMode="auto">
          <a:xfrm>
            <a:off x="2302495" y="3966807"/>
            <a:ext cx="206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较高</a:t>
            </a:r>
            <a:r>
              <a:rPr lang="en-US" altLang="zh-CN" sz="2800" b="1" dirty="0">
                <a:solidFill>
                  <a:srgbClr val="FF0000"/>
                </a:solidFill>
              </a:rPr>
              <a:t>&gt;500</a:t>
            </a:r>
            <a:r>
              <a:rPr lang="zh-CN" altLang="en-US" sz="2800" b="1" dirty="0">
                <a:solidFill>
                  <a:srgbClr val="FF0000"/>
                </a:solidFill>
              </a:rPr>
              <a:t>米</a:t>
            </a:r>
          </a:p>
        </p:txBody>
      </p:sp>
      <p:sp>
        <p:nvSpPr>
          <p:cNvPr id="10260" name="Text Box 47"/>
          <p:cNvSpPr txBox="1">
            <a:spLocks noChangeArrowheads="1"/>
          </p:cNvSpPr>
          <p:nvPr/>
        </p:nvSpPr>
        <p:spPr bwMode="auto">
          <a:xfrm>
            <a:off x="4783232" y="3778628"/>
            <a:ext cx="16577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坡度较陡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沟谷较深</a:t>
            </a:r>
          </a:p>
        </p:txBody>
      </p:sp>
      <p:sp>
        <p:nvSpPr>
          <p:cNvPr id="10261" name="Text Box 63"/>
          <p:cNvSpPr txBox="1">
            <a:spLocks noChangeArrowheads="1"/>
          </p:cNvSpPr>
          <p:nvPr/>
        </p:nvSpPr>
        <p:spPr bwMode="auto">
          <a:xfrm>
            <a:off x="6888234" y="3795886"/>
            <a:ext cx="172898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地面崎岖不平</a:t>
            </a:r>
          </a:p>
        </p:txBody>
      </p:sp>
      <p:sp>
        <p:nvSpPr>
          <p:cNvPr id="10262" name="Rectangle 70"/>
          <p:cNvSpPr>
            <a:spLocks noChangeArrowheads="1"/>
          </p:cNvSpPr>
          <p:nvPr/>
        </p:nvSpPr>
        <p:spPr bwMode="auto">
          <a:xfrm>
            <a:off x="749300" y="250031"/>
            <a:ext cx="81534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浏览课本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P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35完成下列表格</a:t>
            </a:r>
          </a:p>
        </p:txBody>
      </p:sp>
      <p:pic>
        <p:nvPicPr>
          <p:cNvPr id="10263" name="Picture 3" descr="地形、陆地地形、盆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 b="17999"/>
          <a:stretch>
            <a:fillRect/>
          </a:stretch>
        </p:blipFill>
        <p:spPr bwMode="auto">
          <a:xfrm>
            <a:off x="2266951" y="952500"/>
            <a:ext cx="4137025" cy="2106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9" grpId="0" autoUpdateAnimBg="0"/>
      <p:bldP spid="10260" grpId="0" autoUpdateAnimBg="0"/>
      <p:bldP spid="1026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Group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42448313"/>
              </p:ext>
            </p:extLst>
          </p:nvPr>
        </p:nvGraphicFramePr>
        <p:xfrm>
          <a:off x="0" y="790575"/>
          <a:ext cx="7416800" cy="3475675"/>
        </p:xfrm>
        <a:graphic>
          <a:graphicData uri="http://schemas.openxmlformats.org/drawingml/2006/table">
            <a:tbl>
              <a:tblPr/>
              <a:tblGrid>
                <a:gridCol w="11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2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7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427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地形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类型</a:t>
                      </a:r>
                    </a:p>
                  </a:txBody>
                  <a:tcPr marL="90000" marR="90000" marT="35096" marB="35096"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海拔</a:t>
                      </a: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地面起伏</a:t>
                      </a: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共同点</a:t>
                      </a: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2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平原</a:t>
                      </a:r>
                    </a:p>
                  </a:txBody>
                  <a:tcPr marL="90000" marR="90000" marT="35096" marB="35096"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2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高原</a:t>
                      </a:r>
                    </a:p>
                  </a:txBody>
                  <a:tcPr marL="90000" marR="90000" marT="35096" marB="35096"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3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山地</a:t>
                      </a:r>
                    </a:p>
                  </a:txBody>
                  <a:tcPr marL="90000" marR="90000" marT="35096" marB="35096"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丘陵</a:t>
                      </a:r>
                    </a:p>
                  </a:txBody>
                  <a:tcPr marL="90000" marR="90000" marT="35096" marB="35096"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盆地</a:t>
                      </a:r>
                    </a:p>
                  </a:txBody>
                  <a:tcPr marL="90000" marR="90000" marT="35096" marB="35096"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anose="05000000000000000000" pitchFamily="2" charset="2"/>
                        <a:buNone/>
                      </a:pPr>
                      <a:endParaRPr kumimoji="0" lang="zh-CN" altLang="zh-CN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00" marR="90000" marT="35096" marB="35096" anchor="ctr" anchorCtr="1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325" name="Text Box 231"/>
          <p:cNvSpPr txBox="1">
            <a:spLocks noChangeArrowheads="1"/>
          </p:cNvSpPr>
          <p:nvPr/>
        </p:nvSpPr>
        <p:spPr bwMode="auto">
          <a:xfrm>
            <a:off x="1259632" y="1564977"/>
            <a:ext cx="1971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&lt;200</a:t>
            </a:r>
            <a:r>
              <a:rPr lang="zh-CN" altLang="en-US" sz="2400" b="1" dirty="0">
                <a:solidFill>
                  <a:schemeClr val="accent1"/>
                </a:solidFill>
              </a:rPr>
              <a:t>米</a:t>
            </a:r>
          </a:p>
        </p:txBody>
      </p:sp>
      <p:sp>
        <p:nvSpPr>
          <p:cNvPr id="12326" name="Text Box 232"/>
          <p:cNvSpPr txBox="1">
            <a:spLocks noChangeArrowheads="1"/>
          </p:cNvSpPr>
          <p:nvPr/>
        </p:nvSpPr>
        <p:spPr bwMode="auto">
          <a:xfrm>
            <a:off x="1327895" y="2132201"/>
            <a:ext cx="1903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1"/>
                </a:solidFill>
                <a:sym typeface="Arial" panose="020B0604020202020204" pitchFamily="34" charset="0"/>
              </a:rPr>
              <a:t>&gt;500</a:t>
            </a:r>
            <a:r>
              <a: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rPr>
              <a:t>米</a:t>
            </a:r>
          </a:p>
        </p:txBody>
      </p:sp>
      <p:sp>
        <p:nvSpPr>
          <p:cNvPr id="12327" name="Text Box 233"/>
          <p:cNvSpPr txBox="1">
            <a:spLocks noChangeArrowheads="1"/>
          </p:cNvSpPr>
          <p:nvPr/>
        </p:nvSpPr>
        <p:spPr bwMode="auto">
          <a:xfrm>
            <a:off x="1129456" y="2789964"/>
            <a:ext cx="223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1"/>
                </a:solidFill>
                <a:sym typeface="Arial" panose="020B0604020202020204" pitchFamily="34" charset="0"/>
              </a:rPr>
              <a:t>&gt;500</a:t>
            </a:r>
            <a:r>
              <a: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rPr>
              <a:t>米</a:t>
            </a:r>
          </a:p>
        </p:txBody>
      </p:sp>
      <p:sp>
        <p:nvSpPr>
          <p:cNvPr id="12328" name="Text Box 234"/>
          <p:cNvSpPr txBox="1">
            <a:spLocks noChangeArrowheads="1"/>
          </p:cNvSpPr>
          <p:nvPr/>
        </p:nvSpPr>
        <p:spPr bwMode="auto">
          <a:xfrm>
            <a:off x="1359645" y="3251629"/>
            <a:ext cx="1871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1"/>
                </a:solidFill>
                <a:sym typeface="Arial" panose="020B0604020202020204" pitchFamily="34" charset="0"/>
              </a:rPr>
              <a:t>200-500</a:t>
            </a:r>
            <a:r>
              <a: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rPr>
              <a:t>米</a:t>
            </a:r>
          </a:p>
        </p:txBody>
      </p:sp>
      <p:sp>
        <p:nvSpPr>
          <p:cNvPr id="11305" name="Text Box 235"/>
          <p:cNvSpPr txBox="1">
            <a:spLocks noChangeArrowheads="1"/>
          </p:cNvSpPr>
          <p:nvPr/>
        </p:nvSpPr>
        <p:spPr bwMode="auto">
          <a:xfrm>
            <a:off x="1259633" y="3805627"/>
            <a:ext cx="18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accent1"/>
                </a:solidFill>
                <a:sym typeface="Arial" panose="020B0604020202020204" pitchFamily="34" charset="0"/>
              </a:rPr>
              <a:t>四周高，中间低</a:t>
            </a:r>
          </a:p>
        </p:txBody>
      </p:sp>
      <p:sp>
        <p:nvSpPr>
          <p:cNvPr id="12330" name="Text Box 434"/>
          <p:cNvSpPr txBox="1">
            <a:spLocks noChangeArrowheads="1"/>
          </p:cNvSpPr>
          <p:nvPr/>
        </p:nvSpPr>
        <p:spPr bwMode="auto">
          <a:xfrm>
            <a:off x="4122698" y="1556635"/>
            <a:ext cx="575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rPr>
              <a:t>小</a:t>
            </a:r>
          </a:p>
        </p:txBody>
      </p:sp>
      <p:sp>
        <p:nvSpPr>
          <p:cNvPr id="12331" name="Text Box 435"/>
          <p:cNvSpPr txBox="1">
            <a:spLocks noChangeArrowheads="1"/>
          </p:cNvSpPr>
          <p:nvPr/>
        </p:nvSpPr>
        <p:spPr bwMode="auto">
          <a:xfrm>
            <a:off x="3812259" y="2005524"/>
            <a:ext cx="11197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     </a:t>
            </a:r>
            <a:r>
              <a:rPr lang="zh-CN" altLang="en-US" sz="1800" b="1" dirty="0">
                <a:solidFill>
                  <a:schemeClr val="accent1"/>
                </a:solidFill>
                <a:sym typeface="Arial" panose="020B0604020202020204" pitchFamily="34" charset="0"/>
              </a:rPr>
              <a:t>小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accent1"/>
                </a:solidFill>
                <a:sym typeface="Arial" panose="020B0604020202020204" pitchFamily="34" charset="0"/>
              </a:rPr>
              <a:t>边缘陡峻</a:t>
            </a:r>
          </a:p>
        </p:txBody>
      </p:sp>
      <p:sp>
        <p:nvSpPr>
          <p:cNvPr id="12332" name="Text Box 436"/>
          <p:cNvSpPr txBox="1">
            <a:spLocks noChangeArrowheads="1"/>
          </p:cNvSpPr>
          <p:nvPr/>
        </p:nvSpPr>
        <p:spPr bwMode="auto">
          <a:xfrm>
            <a:off x="3801198" y="2609369"/>
            <a:ext cx="12317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accent1"/>
                </a:solidFill>
                <a:sym typeface="Arial" panose="020B0604020202020204" pitchFamily="34" charset="0"/>
              </a:rPr>
              <a:t>坡度较陡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accent1"/>
                </a:solidFill>
                <a:sym typeface="Arial" panose="020B0604020202020204" pitchFamily="34" charset="0"/>
              </a:rPr>
              <a:t>沟谷较深</a:t>
            </a:r>
          </a:p>
        </p:txBody>
      </p:sp>
      <p:sp>
        <p:nvSpPr>
          <p:cNvPr id="12333" name="Text Box 437"/>
          <p:cNvSpPr txBox="1">
            <a:spLocks noChangeArrowheads="1"/>
          </p:cNvSpPr>
          <p:nvPr/>
        </p:nvSpPr>
        <p:spPr bwMode="auto">
          <a:xfrm>
            <a:off x="3735389" y="3218841"/>
            <a:ext cx="14875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/>
                </a:solidFill>
                <a:sym typeface="Arial" panose="020B0604020202020204" pitchFamily="34" charset="0"/>
              </a:rPr>
              <a:t>坡度和缓</a:t>
            </a:r>
          </a:p>
        </p:txBody>
      </p:sp>
      <p:sp>
        <p:nvSpPr>
          <p:cNvPr id="11310" name="Text Box 438"/>
          <p:cNvSpPr txBox="1">
            <a:spLocks noChangeArrowheads="1"/>
          </p:cNvSpPr>
          <p:nvPr/>
        </p:nvSpPr>
        <p:spPr bwMode="auto">
          <a:xfrm>
            <a:off x="3361481" y="3754230"/>
            <a:ext cx="280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rPr>
              <a:t>中间</a:t>
            </a:r>
            <a:r>
              <a:rPr lang="zh-CN" altLang="en-US" sz="1800" b="1" dirty="0">
                <a:solidFill>
                  <a:schemeClr val="accent1"/>
                </a:solidFill>
                <a:sym typeface="Arial" panose="020B0604020202020204" pitchFamily="34" charset="0"/>
              </a:rPr>
              <a:t>起伏小，坡度陡</a:t>
            </a:r>
          </a:p>
        </p:txBody>
      </p:sp>
      <p:sp>
        <p:nvSpPr>
          <p:cNvPr id="12335" name="Text Box 440"/>
          <p:cNvSpPr txBox="1">
            <a:spLocks noChangeArrowheads="1"/>
          </p:cNvSpPr>
          <p:nvPr/>
        </p:nvSpPr>
        <p:spPr bwMode="auto">
          <a:xfrm>
            <a:off x="5755564" y="1938472"/>
            <a:ext cx="15984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/>
                </a:solidFill>
                <a:sym typeface="Arial" panose="020B0604020202020204" pitchFamily="34" charset="0"/>
              </a:rPr>
              <a:t>地面起伏小</a:t>
            </a:r>
          </a:p>
        </p:txBody>
      </p:sp>
      <p:sp>
        <p:nvSpPr>
          <p:cNvPr id="12336" name="Text Box 441"/>
          <p:cNvSpPr txBox="1">
            <a:spLocks noChangeArrowheads="1"/>
          </p:cNvSpPr>
          <p:nvPr/>
        </p:nvSpPr>
        <p:spPr bwMode="auto">
          <a:xfrm>
            <a:off x="5703004" y="2933083"/>
            <a:ext cx="17796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/>
                </a:solidFill>
                <a:sym typeface="Arial" panose="020B0604020202020204" pitchFamily="34" charset="0"/>
              </a:rPr>
              <a:t>地面崎岖不平</a:t>
            </a:r>
          </a:p>
        </p:txBody>
      </p:sp>
      <p:sp>
        <p:nvSpPr>
          <p:cNvPr id="12337" name="Text Box 49"/>
          <p:cNvSpPr txBox="1">
            <a:spLocks noChangeArrowheads="1"/>
          </p:cNvSpPr>
          <p:nvPr/>
        </p:nvSpPr>
        <p:spPr bwMode="auto">
          <a:xfrm>
            <a:off x="4256088" y="195263"/>
            <a:ext cx="18557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000" b="1"/>
              <a:t>小结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5" grpId="0" autoUpdateAnimBg="0"/>
      <p:bldP spid="11310" grpId="0" autoUpdateAnimBg="0"/>
    </p:bld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</TotalTime>
  <Words>586</Words>
  <Application>Microsoft Office PowerPoint</Application>
  <PresentationFormat>全屏显示(16:9)</PresentationFormat>
  <Paragraphs>209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黑体</vt:lpstr>
      <vt:lpstr>华文彩云</vt:lpstr>
      <vt:lpstr>华文新魏</vt:lpstr>
      <vt:lpstr>隶书</vt:lpstr>
      <vt:lpstr>宋体</vt:lpstr>
      <vt:lpstr>幼圆</vt:lpstr>
      <vt:lpstr>Arial</vt:lpstr>
      <vt:lpstr>Calibri</vt:lpstr>
      <vt:lpstr>Century Gothic</vt:lpstr>
      <vt:lpstr>Comic Sans MS</vt:lpstr>
      <vt:lpstr>Tahoma</vt:lpstr>
      <vt:lpstr>Times New Roman</vt:lpstr>
      <vt:lpstr>Wingdings</vt:lpstr>
      <vt:lpstr>Wingdings 3</vt:lpstr>
      <vt:lpstr>丝状</vt:lpstr>
      <vt:lpstr>PowerPoint 演示文稿</vt:lpstr>
      <vt:lpstr>PowerPoint 演示文稿</vt:lpstr>
      <vt:lpstr>陆地地形</vt:lpstr>
      <vt:lpstr>PowerPoint 演示文稿</vt:lpstr>
      <vt:lpstr>PowerPoint 演示文稿</vt:lpstr>
      <vt:lpstr>浏览课本P34完成下列表格</vt:lpstr>
      <vt:lpstr>PowerPoint 演示文稿</vt:lpstr>
      <vt:lpstr>PowerPoint 演示文稿</vt:lpstr>
      <vt:lpstr>PowerPoint 演示文稿</vt:lpstr>
      <vt:lpstr>绘图比赛</vt:lpstr>
      <vt:lpstr>PowerPoint 演示文稿</vt:lpstr>
      <vt:lpstr>PowerPoint 演示文稿</vt:lpstr>
      <vt:lpstr>PowerPoint 演示文稿</vt:lpstr>
      <vt:lpstr>等高线绘法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在这里输入您的标题</dc:title>
  <dc:creator>Administrator</dc:creator>
  <cp:lastModifiedBy>xbany</cp:lastModifiedBy>
  <cp:revision>14</cp:revision>
  <dcterms:created xsi:type="dcterms:W3CDTF">2014-07-08T06:40:00Z</dcterms:created>
  <dcterms:modified xsi:type="dcterms:W3CDTF">2019-09-18T00:08:31Z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